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oppins" panose="00000500000000000000" pitchFamily="2"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7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529" y="1091803"/>
            <a:ext cx="7845743" cy="2499598"/>
          </a:xfrm>
          <a:prstGeom prst="rect">
            <a:avLst/>
          </a:prstGeom>
          <a:noFill/>
          <a:ln/>
        </p:spPr>
        <p:txBody>
          <a:bodyPr wrap="squar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Bike Sharing Demand Analysis Project Using Excel</a:t>
            </a:r>
            <a:endParaRPr lang="en-US" sz="5200" dirty="0"/>
          </a:p>
        </p:txBody>
      </p:sp>
      <p:sp>
        <p:nvSpPr>
          <p:cNvPr id="4" name="Text 1"/>
          <p:cNvSpPr/>
          <p:nvPr/>
        </p:nvSpPr>
        <p:spPr>
          <a:xfrm>
            <a:off x="6135529" y="3869531"/>
            <a:ext cx="7845743" cy="370880"/>
          </a:xfrm>
          <a:prstGeom prst="rect">
            <a:avLst/>
          </a:prstGeom>
          <a:noFill/>
          <a:ln/>
        </p:spPr>
        <p:txBody>
          <a:bodyPr wrap="none" lIns="0" tIns="0" rIns="0" bIns="0" rtlCol="0" anchor="t"/>
          <a:lstStyle/>
          <a:p>
            <a:pPr marL="0" indent="0" algn="l">
              <a:lnSpc>
                <a:spcPts val="2900"/>
              </a:lnSpc>
              <a:buNone/>
            </a:pPr>
            <a:r>
              <a:rPr lang="en-US" sz="1800" b="1" dirty="0">
                <a:solidFill>
                  <a:srgbClr val="6E6666"/>
                </a:solidFill>
                <a:latin typeface="Poppins" pitchFamily="34" charset="0"/>
                <a:ea typeface="Poppins" pitchFamily="34" charset="-122"/>
                <a:cs typeface="Poppins" pitchFamily="34" charset="-120"/>
              </a:rPr>
              <a:t>NextHikes Project | </a:t>
            </a:r>
            <a:endParaRPr lang="en-US" sz="1800" dirty="0"/>
          </a:p>
        </p:txBody>
      </p:sp>
      <p:sp>
        <p:nvSpPr>
          <p:cNvPr id="5" name="Text 2"/>
          <p:cNvSpPr/>
          <p:nvPr/>
        </p:nvSpPr>
        <p:spPr>
          <a:xfrm>
            <a:off x="6135529" y="4449008"/>
            <a:ext cx="7845743" cy="370880"/>
          </a:xfrm>
          <a:prstGeom prst="rect">
            <a:avLst/>
          </a:prstGeom>
          <a:noFill/>
          <a:ln/>
        </p:spPr>
        <p:txBody>
          <a:bodyPr wrap="none" lIns="0" tIns="0" rIns="0" bIns="0" rtlCol="0" anchor="t"/>
          <a:lstStyle/>
          <a:p>
            <a:pPr marL="0" indent="0" algn="l">
              <a:lnSpc>
                <a:spcPts val="2900"/>
              </a:lnSpc>
              <a:buNone/>
            </a:pPr>
            <a:endParaRPr lang="en-US" sz="1800" dirty="0"/>
          </a:p>
        </p:txBody>
      </p:sp>
      <p:sp>
        <p:nvSpPr>
          <p:cNvPr id="6" name="Text 3"/>
          <p:cNvSpPr/>
          <p:nvPr/>
        </p:nvSpPr>
        <p:spPr>
          <a:xfrm>
            <a:off x="6135529" y="5028486"/>
            <a:ext cx="7845743" cy="370880"/>
          </a:xfrm>
          <a:prstGeom prst="rect">
            <a:avLst/>
          </a:prstGeom>
          <a:noFill/>
          <a:ln/>
        </p:spPr>
        <p:txBody>
          <a:bodyPr wrap="none" lIns="0" tIns="0" rIns="0" bIns="0" rtlCol="0" anchor="t"/>
          <a:lstStyle/>
          <a:p>
            <a:pPr marL="0" indent="0" algn="l">
              <a:lnSpc>
                <a:spcPts val="2900"/>
              </a:lnSpc>
              <a:buNone/>
            </a:pPr>
            <a:endParaRPr lang="en-US" sz="1800" dirty="0"/>
          </a:p>
        </p:txBody>
      </p:sp>
      <p:sp>
        <p:nvSpPr>
          <p:cNvPr id="7" name="Text 4"/>
          <p:cNvSpPr/>
          <p:nvPr/>
        </p:nvSpPr>
        <p:spPr>
          <a:xfrm>
            <a:off x="6135529" y="5607963"/>
            <a:ext cx="7845743" cy="370880"/>
          </a:xfrm>
          <a:prstGeom prst="rect">
            <a:avLst/>
          </a:prstGeom>
          <a:noFill/>
          <a:ln/>
        </p:spPr>
        <p:txBody>
          <a:bodyPr wrap="none" lIns="0" tIns="0" rIns="0" bIns="0" rtlCol="0" anchor="t"/>
          <a:lstStyle/>
          <a:p>
            <a:pPr marL="0" indent="0" algn="l">
              <a:lnSpc>
                <a:spcPts val="2900"/>
              </a:lnSpc>
              <a:buNone/>
            </a:pPr>
            <a:endParaRPr lang="en-US" sz="1800" dirty="0"/>
          </a:p>
        </p:txBody>
      </p:sp>
      <p:sp>
        <p:nvSpPr>
          <p:cNvPr id="8" name="Text 5"/>
          <p:cNvSpPr/>
          <p:nvPr/>
        </p:nvSpPr>
        <p:spPr>
          <a:xfrm>
            <a:off x="6135529" y="6187440"/>
            <a:ext cx="7845743" cy="370880"/>
          </a:xfrm>
          <a:prstGeom prst="rect">
            <a:avLst/>
          </a:prstGeom>
          <a:noFill/>
          <a:ln/>
        </p:spPr>
        <p:txBody>
          <a:bodyPr wrap="none" lIns="0" tIns="0" rIns="0" bIns="0" rtlCol="0" anchor="t"/>
          <a:lstStyle/>
          <a:p>
            <a:pPr marL="0" indent="0" algn="l">
              <a:lnSpc>
                <a:spcPts val="2900"/>
              </a:lnSpc>
              <a:buNone/>
            </a:pPr>
            <a:endParaRPr lang="en-US" sz="1800" dirty="0"/>
          </a:p>
        </p:txBody>
      </p:sp>
      <p:sp>
        <p:nvSpPr>
          <p:cNvPr id="9" name="Text 6"/>
          <p:cNvSpPr/>
          <p:nvPr/>
        </p:nvSpPr>
        <p:spPr>
          <a:xfrm>
            <a:off x="6135529" y="6766917"/>
            <a:ext cx="7845743" cy="370880"/>
          </a:xfrm>
          <a:prstGeom prst="rect">
            <a:avLst/>
          </a:prstGeom>
          <a:noFill/>
          <a:ln/>
        </p:spPr>
        <p:txBody>
          <a:bodyPr wrap="none" lIns="0" tIns="0" rIns="0" bIns="0" rtlCol="0" anchor="t"/>
          <a:lstStyle/>
          <a:p>
            <a:pPr marL="0" indent="0" algn="l">
              <a:lnSpc>
                <a:spcPts val="2900"/>
              </a:lnSpc>
              <a:buNone/>
            </a:pPr>
            <a:r>
              <a:rPr lang="en-US" sz="1800" b="1" dirty="0">
                <a:solidFill>
                  <a:srgbClr val="6E6666"/>
                </a:solidFill>
                <a:latin typeface="Poppins" pitchFamily="34" charset="0"/>
                <a:ea typeface="Poppins" pitchFamily="34" charset="-122"/>
                <a:cs typeface="Poppins" pitchFamily="34" charset="-120"/>
              </a:rPr>
              <a:t>                                                                                           </a:t>
            </a:r>
            <a:r>
              <a:rPr lang="en-US" sz="1800" dirty="0">
                <a:solidFill>
                  <a:srgbClr val="6E6666"/>
                </a:solidFill>
                <a:latin typeface="Poppins" pitchFamily="34" charset="0"/>
                <a:ea typeface="Poppins" pitchFamily="34" charset="-122"/>
                <a:cs typeface="Poppins" pitchFamily="34" charset="-120"/>
              </a:rPr>
              <a:t>Conducted by Varun </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529" y="1052393"/>
            <a:ext cx="7271028"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Conclusion &amp; Next Steps</a:t>
            </a:r>
            <a:endParaRPr lang="en-US" sz="5200" dirty="0"/>
          </a:p>
        </p:txBody>
      </p:sp>
      <p:sp>
        <p:nvSpPr>
          <p:cNvPr id="4" name="Text 1"/>
          <p:cNvSpPr/>
          <p:nvPr/>
        </p:nvSpPr>
        <p:spPr>
          <a:xfrm>
            <a:off x="6135529" y="2349103"/>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787878"/>
                </a:solidFill>
                <a:latin typeface="Baskervville" pitchFamily="34" charset="0"/>
                <a:ea typeface="Baskervville" pitchFamily="34" charset="-122"/>
                <a:cs typeface="Baskervville" pitchFamily="34" charset="-120"/>
              </a:rPr>
              <a:t>Project Achievements</a:t>
            </a:r>
            <a:endParaRPr lang="en-US" sz="2600" dirty="0"/>
          </a:p>
        </p:txBody>
      </p:sp>
      <p:sp>
        <p:nvSpPr>
          <p:cNvPr id="5" name="Text 2"/>
          <p:cNvSpPr/>
          <p:nvPr/>
        </p:nvSpPr>
        <p:spPr>
          <a:xfrm>
            <a:off x="6135529" y="2950964"/>
            <a:ext cx="3696653" cy="890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Successfully merged three datasets using Excel Power Query to create unified analytical foundation</a:t>
            </a:r>
            <a:endParaRPr lang="en-US" sz="1450" dirty="0"/>
          </a:p>
        </p:txBody>
      </p:sp>
      <p:sp>
        <p:nvSpPr>
          <p:cNvPr id="6" name="Text 3"/>
          <p:cNvSpPr/>
          <p:nvPr/>
        </p:nvSpPr>
        <p:spPr>
          <a:xfrm>
            <a:off x="6135529" y="3905964"/>
            <a:ext cx="3696653" cy="890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Deployed pivot tables to uncover multidimensional patterns in user behavior and temporal demand</a:t>
            </a:r>
            <a:endParaRPr lang="en-US" sz="1450" dirty="0"/>
          </a:p>
        </p:txBody>
      </p:sp>
      <p:sp>
        <p:nvSpPr>
          <p:cNvPr id="7" name="Text 4"/>
          <p:cNvSpPr/>
          <p:nvPr/>
        </p:nvSpPr>
        <p:spPr>
          <a:xfrm>
            <a:off x="6135529" y="4860965"/>
            <a:ext cx="3696653" cy="890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Generated compelling visualizations communicating actionable insights to stakeholders</a:t>
            </a:r>
            <a:endParaRPr lang="en-US" sz="1450" dirty="0"/>
          </a:p>
        </p:txBody>
      </p:sp>
      <p:sp>
        <p:nvSpPr>
          <p:cNvPr id="8" name="Text 5"/>
          <p:cNvSpPr/>
          <p:nvPr/>
        </p:nvSpPr>
        <p:spPr>
          <a:xfrm>
            <a:off x="10292239" y="2349103"/>
            <a:ext cx="3696653" cy="832961"/>
          </a:xfrm>
          <a:prstGeom prst="rect">
            <a:avLst/>
          </a:prstGeom>
          <a:noFill/>
          <a:ln/>
        </p:spPr>
        <p:txBody>
          <a:bodyPr wrap="square" lIns="0" tIns="0" rIns="0" bIns="0" rtlCol="0" anchor="t"/>
          <a:lstStyle/>
          <a:p>
            <a:pPr marL="0" indent="0" algn="l">
              <a:lnSpc>
                <a:spcPts val="3250"/>
              </a:lnSpc>
              <a:buNone/>
            </a:pPr>
            <a:r>
              <a:rPr lang="en-US" sz="2600" dirty="0">
                <a:solidFill>
                  <a:srgbClr val="787878"/>
                </a:solidFill>
                <a:latin typeface="Baskervville" pitchFamily="34" charset="0"/>
                <a:ea typeface="Baskervville" pitchFamily="34" charset="-122"/>
                <a:cs typeface="Baskervville" pitchFamily="34" charset="-120"/>
              </a:rPr>
              <a:t>Strategic Recommendations</a:t>
            </a:r>
            <a:endParaRPr lang="en-US" sz="2600" dirty="0"/>
          </a:p>
        </p:txBody>
      </p:sp>
      <p:sp>
        <p:nvSpPr>
          <p:cNvPr id="9" name="Text 6"/>
          <p:cNvSpPr/>
          <p:nvPr/>
        </p:nvSpPr>
        <p:spPr>
          <a:xfrm>
            <a:off x="10292239" y="3367445"/>
            <a:ext cx="3696653" cy="890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Launch targeted conversion campaigns to transform casual riders into annual members</a:t>
            </a:r>
            <a:endParaRPr lang="en-US" sz="1450" dirty="0"/>
          </a:p>
        </p:txBody>
      </p:sp>
      <p:sp>
        <p:nvSpPr>
          <p:cNvPr id="10" name="Text 7"/>
          <p:cNvSpPr/>
          <p:nvPr/>
        </p:nvSpPr>
        <p:spPr>
          <a:xfrm>
            <a:off x="10292239" y="4322445"/>
            <a:ext cx="3696653" cy="890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Optimize bike availability and rebalancing during identified peak demand windows</a:t>
            </a:r>
            <a:endParaRPr lang="en-US" sz="1450" dirty="0"/>
          </a:p>
        </p:txBody>
      </p:sp>
      <p:sp>
        <p:nvSpPr>
          <p:cNvPr id="11" name="Text 8"/>
          <p:cNvSpPr/>
          <p:nvPr/>
        </p:nvSpPr>
        <p:spPr>
          <a:xfrm>
            <a:off x="10292239" y="5277445"/>
            <a:ext cx="3696653" cy="890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Expand electric bike fleet to capitalize on demonstrated preference trends</a:t>
            </a:r>
            <a:endParaRPr lang="en-US" sz="1450" dirty="0"/>
          </a:p>
        </p:txBody>
      </p:sp>
      <p:sp>
        <p:nvSpPr>
          <p:cNvPr id="12" name="Text 9"/>
          <p:cNvSpPr/>
          <p:nvPr/>
        </p:nvSpPr>
        <p:spPr>
          <a:xfrm>
            <a:off x="6135529" y="6510576"/>
            <a:ext cx="6989802" cy="666512"/>
          </a:xfrm>
          <a:prstGeom prst="rect">
            <a:avLst/>
          </a:prstGeom>
          <a:noFill/>
          <a:ln/>
        </p:spPr>
        <p:txBody>
          <a:bodyPr wrap="none" lIns="0" tIns="0" rIns="0" bIns="0" rtlCol="0" anchor="t"/>
          <a:lstStyle/>
          <a:p>
            <a:pPr marL="0" indent="0" algn="l">
              <a:lnSpc>
                <a:spcPts val="5200"/>
              </a:lnSpc>
              <a:buNone/>
            </a:pPr>
            <a:r>
              <a:rPr lang="en-US" sz="4150" dirty="0">
                <a:solidFill>
                  <a:srgbClr val="787878"/>
                </a:solidFill>
                <a:latin typeface="Baskervville" pitchFamily="34" charset="0"/>
                <a:ea typeface="Baskervville" pitchFamily="34" charset="-122"/>
                <a:cs typeface="Baskervville" pitchFamily="34" charset="-120"/>
              </a:rPr>
              <a:t>Thank you for your attention </a:t>
            </a:r>
            <a:endParaRPr lang="en-US" sz="4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9129" y="2145625"/>
            <a:ext cx="8948023"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Project Overview &amp; Objectives</a:t>
            </a:r>
            <a:endParaRPr lang="en-US" sz="5200" dirty="0"/>
          </a:p>
        </p:txBody>
      </p:sp>
      <p:sp>
        <p:nvSpPr>
          <p:cNvPr id="3" name="Text 1"/>
          <p:cNvSpPr/>
          <p:nvPr/>
        </p:nvSpPr>
        <p:spPr>
          <a:xfrm>
            <a:off x="649129" y="3442335"/>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787878"/>
                </a:solidFill>
                <a:latin typeface="Baskervville" pitchFamily="34" charset="0"/>
                <a:ea typeface="Baskervville" pitchFamily="34" charset="-122"/>
                <a:cs typeface="Baskervville" pitchFamily="34" charset="-120"/>
              </a:rPr>
              <a:t>Our Mission</a:t>
            </a:r>
            <a:endParaRPr lang="en-US" sz="2600" dirty="0"/>
          </a:p>
        </p:txBody>
      </p:sp>
      <p:sp>
        <p:nvSpPr>
          <p:cNvPr id="4" name="Text 2"/>
          <p:cNvSpPr/>
          <p:nvPr/>
        </p:nvSpPr>
        <p:spPr>
          <a:xfrm>
            <a:off x="649129" y="4044196"/>
            <a:ext cx="6439853" cy="1483519"/>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This comprehensive analysis examines bike sharing demand by strategically merging three distinct datasets to uncover meaningful usage patterns and behavioral trends. We leverage Excel's powerful data manipulation and visualization capabilities to transform raw data into actionable business intelligence.</a:t>
            </a:r>
            <a:endParaRPr lang="en-US" sz="1450" dirty="0"/>
          </a:p>
        </p:txBody>
      </p:sp>
      <p:sp>
        <p:nvSpPr>
          <p:cNvPr id="5" name="Text 3"/>
          <p:cNvSpPr/>
          <p:nvPr/>
        </p:nvSpPr>
        <p:spPr>
          <a:xfrm>
            <a:off x="7549039" y="3442335"/>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787878"/>
                </a:solidFill>
                <a:latin typeface="Baskervville" pitchFamily="34" charset="0"/>
                <a:ea typeface="Baskervville" pitchFamily="34" charset="-122"/>
                <a:cs typeface="Baskervville" pitchFamily="34" charset="-120"/>
              </a:rPr>
              <a:t>Key Goals</a:t>
            </a:r>
            <a:endParaRPr lang="en-US" sz="2600" dirty="0"/>
          </a:p>
        </p:txBody>
      </p:sp>
      <p:sp>
        <p:nvSpPr>
          <p:cNvPr id="6" name="Text 4"/>
          <p:cNvSpPr/>
          <p:nvPr/>
        </p:nvSpPr>
        <p:spPr>
          <a:xfrm>
            <a:off x="7549039" y="4044196"/>
            <a:ext cx="6439853" cy="593408"/>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Perform data cleaning, merging, and transformation using Excel Power Query</a:t>
            </a:r>
            <a:endParaRPr lang="en-US" sz="1450" dirty="0"/>
          </a:p>
        </p:txBody>
      </p:sp>
      <p:sp>
        <p:nvSpPr>
          <p:cNvPr id="7" name="Text 5"/>
          <p:cNvSpPr/>
          <p:nvPr/>
        </p:nvSpPr>
        <p:spPr>
          <a:xfrm>
            <a:off x="7549039" y="4702493"/>
            <a:ext cx="6439853" cy="29670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Build dynamic pivot tables to analyze multidimensional patterns</a:t>
            </a:r>
            <a:endParaRPr lang="en-US" sz="1450" dirty="0"/>
          </a:p>
        </p:txBody>
      </p:sp>
      <p:sp>
        <p:nvSpPr>
          <p:cNvPr id="8" name="Text 6"/>
          <p:cNvSpPr/>
          <p:nvPr/>
        </p:nvSpPr>
        <p:spPr>
          <a:xfrm>
            <a:off x="7549039" y="5064085"/>
            <a:ext cx="6439853" cy="29670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Create compelling visualizations to communicate findings</a:t>
            </a:r>
            <a:endParaRPr lang="en-US" sz="1450" dirty="0"/>
          </a:p>
        </p:txBody>
      </p:sp>
      <p:sp>
        <p:nvSpPr>
          <p:cNvPr id="9" name="Text 7"/>
          <p:cNvSpPr/>
          <p:nvPr/>
        </p:nvSpPr>
        <p:spPr>
          <a:xfrm>
            <a:off x="7549039" y="5425678"/>
            <a:ext cx="6439853" cy="593408"/>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6E6666"/>
                </a:solidFill>
                <a:latin typeface="Poppins" pitchFamily="34" charset="0"/>
                <a:ea typeface="Poppins" pitchFamily="34" charset="-122"/>
                <a:cs typeface="Poppins" pitchFamily="34" charset="-120"/>
              </a:rPr>
              <a:t>Identify demand drivers and user segments for strategic decision-making</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18504"/>
          </a:xfrm>
          <a:prstGeom prst="rect">
            <a:avLst/>
          </a:prstGeom>
        </p:spPr>
      </p:pic>
      <p:sp>
        <p:nvSpPr>
          <p:cNvPr id="3" name="Text 0"/>
          <p:cNvSpPr/>
          <p:nvPr/>
        </p:nvSpPr>
        <p:spPr>
          <a:xfrm>
            <a:off x="649129" y="3304818"/>
            <a:ext cx="10071735"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Data Sources &amp; Initial Preparation</a:t>
            </a:r>
            <a:endParaRPr lang="en-US" sz="5200" dirty="0"/>
          </a:p>
        </p:txBody>
      </p:sp>
      <p:sp>
        <p:nvSpPr>
          <p:cNvPr id="4" name="Shape 1"/>
          <p:cNvSpPr/>
          <p:nvPr/>
        </p:nvSpPr>
        <p:spPr>
          <a:xfrm>
            <a:off x="649129" y="4416147"/>
            <a:ext cx="4320421" cy="2827020"/>
          </a:xfrm>
          <a:prstGeom prst="roundRect">
            <a:avLst>
              <a:gd name="adj" fmla="val 9842"/>
            </a:avLst>
          </a:prstGeom>
          <a:solidFill>
            <a:srgbClr val="ECDFE3"/>
          </a:solidFill>
          <a:ln/>
        </p:spPr>
      </p:sp>
      <p:sp>
        <p:nvSpPr>
          <p:cNvPr id="5" name="Shape 2"/>
          <p:cNvSpPr/>
          <p:nvPr/>
        </p:nvSpPr>
        <p:spPr>
          <a:xfrm>
            <a:off x="834509" y="4601528"/>
            <a:ext cx="556379" cy="556379"/>
          </a:xfrm>
          <a:prstGeom prst="roundRect">
            <a:avLst>
              <a:gd name="adj" fmla="val 16433197"/>
            </a:avLst>
          </a:prstGeom>
          <a:solidFill>
            <a:srgbClr val="C7A2A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504" y="4754404"/>
            <a:ext cx="250388" cy="250388"/>
          </a:xfrm>
          <a:prstGeom prst="rect">
            <a:avLst/>
          </a:prstGeom>
        </p:spPr>
      </p:pic>
      <p:sp>
        <p:nvSpPr>
          <p:cNvPr id="7" name="Text 3"/>
          <p:cNvSpPr/>
          <p:nvPr/>
        </p:nvSpPr>
        <p:spPr>
          <a:xfrm>
            <a:off x="834509" y="534328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Dataset 1 &amp; 2</a:t>
            </a:r>
            <a:endParaRPr lang="en-US" sz="2600" dirty="0"/>
          </a:p>
        </p:txBody>
      </p:sp>
      <p:sp>
        <p:nvSpPr>
          <p:cNvPr id="8" name="Text 4"/>
          <p:cNvSpPr/>
          <p:nvPr/>
        </p:nvSpPr>
        <p:spPr>
          <a:xfrm>
            <a:off x="834509" y="5870972"/>
            <a:ext cx="3949660" cy="1186815"/>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Monthly trip records containing comprehensive ride details including start/end timestamps, station locations, ride duration, and trip identifiers</a:t>
            </a:r>
            <a:endParaRPr lang="en-US" sz="1450" dirty="0"/>
          </a:p>
        </p:txBody>
      </p:sp>
      <p:sp>
        <p:nvSpPr>
          <p:cNvPr id="9" name="Shape 5"/>
          <p:cNvSpPr/>
          <p:nvPr/>
        </p:nvSpPr>
        <p:spPr>
          <a:xfrm>
            <a:off x="5154930" y="4416147"/>
            <a:ext cx="4320421" cy="2827020"/>
          </a:xfrm>
          <a:prstGeom prst="roundRect">
            <a:avLst>
              <a:gd name="adj" fmla="val 9842"/>
            </a:avLst>
          </a:prstGeom>
          <a:solidFill>
            <a:srgbClr val="ECDFE3"/>
          </a:solidFill>
          <a:ln/>
        </p:spPr>
      </p:sp>
      <p:sp>
        <p:nvSpPr>
          <p:cNvPr id="10" name="Shape 6"/>
          <p:cNvSpPr/>
          <p:nvPr/>
        </p:nvSpPr>
        <p:spPr>
          <a:xfrm>
            <a:off x="5340310" y="4601528"/>
            <a:ext cx="556379" cy="556379"/>
          </a:xfrm>
          <a:prstGeom prst="roundRect">
            <a:avLst>
              <a:gd name="adj" fmla="val 16433197"/>
            </a:avLst>
          </a:prstGeom>
          <a:solidFill>
            <a:srgbClr val="C7A2AC"/>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3306" y="4754404"/>
            <a:ext cx="250388" cy="250388"/>
          </a:xfrm>
          <a:prstGeom prst="rect">
            <a:avLst/>
          </a:prstGeom>
        </p:spPr>
      </p:pic>
      <p:sp>
        <p:nvSpPr>
          <p:cNvPr id="12" name="Text 7"/>
          <p:cNvSpPr/>
          <p:nvPr/>
        </p:nvSpPr>
        <p:spPr>
          <a:xfrm>
            <a:off x="5340310" y="534328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Dataset 3</a:t>
            </a:r>
            <a:endParaRPr lang="en-US" sz="2600" dirty="0"/>
          </a:p>
        </p:txBody>
      </p:sp>
      <p:sp>
        <p:nvSpPr>
          <p:cNvPr id="13" name="Text 8"/>
          <p:cNvSpPr/>
          <p:nvPr/>
        </p:nvSpPr>
        <p:spPr>
          <a:xfrm>
            <a:off x="5340310" y="5870972"/>
            <a:ext cx="3949660" cy="1186815"/>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User demographics and bike type information including membership status, user attributes, and equipment specifications</a:t>
            </a:r>
            <a:endParaRPr lang="en-US" sz="1450" dirty="0"/>
          </a:p>
        </p:txBody>
      </p:sp>
      <p:sp>
        <p:nvSpPr>
          <p:cNvPr id="14" name="Shape 9"/>
          <p:cNvSpPr/>
          <p:nvPr/>
        </p:nvSpPr>
        <p:spPr>
          <a:xfrm>
            <a:off x="9660731" y="4416147"/>
            <a:ext cx="4320421" cy="2827020"/>
          </a:xfrm>
          <a:prstGeom prst="roundRect">
            <a:avLst>
              <a:gd name="adj" fmla="val 9842"/>
            </a:avLst>
          </a:prstGeom>
          <a:solidFill>
            <a:srgbClr val="ECDFE3"/>
          </a:solidFill>
          <a:ln/>
        </p:spPr>
      </p:sp>
      <p:sp>
        <p:nvSpPr>
          <p:cNvPr id="15" name="Shape 10"/>
          <p:cNvSpPr/>
          <p:nvPr/>
        </p:nvSpPr>
        <p:spPr>
          <a:xfrm>
            <a:off x="9846112" y="4601528"/>
            <a:ext cx="556379" cy="556379"/>
          </a:xfrm>
          <a:prstGeom prst="roundRect">
            <a:avLst>
              <a:gd name="adj" fmla="val 16433197"/>
            </a:avLst>
          </a:prstGeom>
          <a:solidFill>
            <a:srgbClr val="C7A2AC"/>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99107" y="4754404"/>
            <a:ext cx="250388" cy="250388"/>
          </a:xfrm>
          <a:prstGeom prst="rect">
            <a:avLst/>
          </a:prstGeom>
        </p:spPr>
      </p:pic>
      <p:sp>
        <p:nvSpPr>
          <p:cNvPr id="17" name="Text 11"/>
          <p:cNvSpPr/>
          <p:nvPr/>
        </p:nvSpPr>
        <p:spPr>
          <a:xfrm>
            <a:off x="9846112" y="5343287"/>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Baskervville" pitchFamily="34" charset="0"/>
                <a:ea typeface="Baskervville" pitchFamily="34" charset="-122"/>
                <a:cs typeface="Baskervville" pitchFamily="34" charset="-120"/>
              </a:rPr>
              <a:t>Data Cleaning</a:t>
            </a:r>
            <a:endParaRPr lang="en-US" sz="2600" dirty="0"/>
          </a:p>
        </p:txBody>
      </p:sp>
      <p:sp>
        <p:nvSpPr>
          <p:cNvPr id="18" name="Text 12"/>
          <p:cNvSpPr/>
          <p:nvPr/>
        </p:nvSpPr>
        <p:spPr>
          <a:xfrm>
            <a:off x="9846112" y="5870972"/>
            <a:ext cx="3949660" cy="1186815"/>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Poppins" pitchFamily="34" charset="0"/>
                <a:ea typeface="Poppins" pitchFamily="34" charset="-122"/>
                <a:cs typeface="Poppins" pitchFamily="34" charset="-120"/>
              </a:rPr>
              <a:t>Systematic validation for missing values, duplicate records, and format consistency across all datasets to ensure analysis accuracy</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529" y="1128951"/>
            <a:ext cx="7161728"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Merging Strategy: Step 1</a:t>
            </a:r>
            <a:endParaRPr lang="en-US" sz="5200" dirty="0"/>
          </a:p>
        </p:txBody>
      </p:sp>
      <p:sp>
        <p:nvSpPr>
          <p:cNvPr id="4" name="Text 1"/>
          <p:cNvSpPr/>
          <p:nvPr/>
        </p:nvSpPr>
        <p:spPr>
          <a:xfrm>
            <a:off x="6135529" y="2240280"/>
            <a:ext cx="185380" cy="231815"/>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Baskervville Light" pitchFamily="34" charset="0"/>
                <a:ea typeface="Baskervville Light" pitchFamily="34" charset="-122"/>
                <a:cs typeface="Baskervville Light" pitchFamily="34" charset="-120"/>
              </a:rPr>
              <a:t>01</a:t>
            </a:r>
            <a:endParaRPr lang="en-US" sz="1450" dirty="0"/>
          </a:p>
        </p:txBody>
      </p:sp>
      <p:sp>
        <p:nvSpPr>
          <p:cNvPr id="5" name="Shape 2"/>
          <p:cNvSpPr/>
          <p:nvPr/>
        </p:nvSpPr>
        <p:spPr>
          <a:xfrm>
            <a:off x="6135529" y="2532578"/>
            <a:ext cx="3830122" cy="22860"/>
          </a:xfrm>
          <a:prstGeom prst="rect">
            <a:avLst/>
          </a:prstGeom>
          <a:solidFill>
            <a:srgbClr val="C7A2AC"/>
          </a:solidFill>
          <a:ln/>
        </p:spPr>
      </p:sp>
      <p:sp>
        <p:nvSpPr>
          <p:cNvPr id="6" name="Text 3"/>
          <p:cNvSpPr/>
          <p:nvPr/>
        </p:nvSpPr>
        <p:spPr>
          <a:xfrm>
            <a:off x="6135529" y="2670929"/>
            <a:ext cx="3413879"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Identify Common Keys</a:t>
            </a:r>
            <a:endParaRPr lang="en-US" sz="2600" dirty="0"/>
          </a:p>
        </p:txBody>
      </p:sp>
      <p:sp>
        <p:nvSpPr>
          <p:cNvPr id="7" name="Text 4"/>
          <p:cNvSpPr/>
          <p:nvPr/>
        </p:nvSpPr>
        <p:spPr>
          <a:xfrm>
            <a:off x="6135529" y="3198614"/>
            <a:ext cx="3830122" cy="890111"/>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Establish ride_id and date as primary matching fields between Dataset 1 and Dataset 2</a:t>
            </a:r>
            <a:endParaRPr lang="en-US" sz="1450" dirty="0"/>
          </a:p>
        </p:txBody>
      </p:sp>
      <p:sp>
        <p:nvSpPr>
          <p:cNvPr id="8" name="Text 5"/>
          <p:cNvSpPr/>
          <p:nvPr/>
        </p:nvSpPr>
        <p:spPr>
          <a:xfrm>
            <a:off x="10151031" y="2240280"/>
            <a:ext cx="185380" cy="231815"/>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Baskervville Light" pitchFamily="34" charset="0"/>
                <a:ea typeface="Baskervville Light" pitchFamily="34" charset="-122"/>
                <a:cs typeface="Baskervville Light" pitchFamily="34" charset="-120"/>
              </a:rPr>
              <a:t>02</a:t>
            </a:r>
            <a:endParaRPr lang="en-US" sz="1450" dirty="0"/>
          </a:p>
        </p:txBody>
      </p:sp>
      <p:sp>
        <p:nvSpPr>
          <p:cNvPr id="9" name="Shape 6"/>
          <p:cNvSpPr/>
          <p:nvPr/>
        </p:nvSpPr>
        <p:spPr>
          <a:xfrm>
            <a:off x="10151031" y="2532578"/>
            <a:ext cx="3830241" cy="22860"/>
          </a:xfrm>
          <a:prstGeom prst="rect">
            <a:avLst/>
          </a:prstGeom>
          <a:solidFill>
            <a:srgbClr val="C7A2AC"/>
          </a:solidFill>
          <a:ln/>
        </p:spPr>
      </p:sp>
      <p:sp>
        <p:nvSpPr>
          <p:cNvPr id="10" name="Text 7"/>
          <p:cNvSpPr/>
          <p:nvPr/>
        </p:nvSpPr>
        <p:spPr>
          <a:xfrm>
            <a:off x="10151031" y="2670929"/>
            <a:ext cx="3688913"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Power Query Integration</a:t>
            </a:r>
            <a:endParaRPr lang="en-US" sz="2600" dirty="0"/>
          </a:p>
        </p:txBody>
      </p:sp>
      <p:sp>
        <p:nvSpPr>
          <p:cNvPr id="11" name="Text 8"/>
          <p:cNvSpPr/>
          <p:nvPr/>
        </p:nvSpPr>
        <p:spPr>
          <a:xfrm>
            <a:off x="10151031" y="3198614"/>
            <a:ext cx="3830241" cy="890111"/>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Utilize Excel Power Query to efficiently append and consolidate monthly trip records</a:t>
            </a:r>
            <a:endParaRPr lang="en-US" sz="1450" dirty="0"/>
          </a:p>
        </p:txBody>
      </p:sp>
      <p:sp>
        <p:nvSpPr>
          <p:cNvPr id="12" name="Text 9"/>
          <p:cNvSpPr/>
          <p:nvPr/>
        </p:nvSpPr>
        <p:spPr>
          <a:xfrm>
            <a:off x="6135529" y="4413171"/>
            <a:ext cx="185380" cy="231815"/>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Baskervville Light" pitchFamily="34" charset="0"/>
                <a:ea typeface="Baskervville Light" pitchFamily="34" charset="-122"/>
                <a:cs typeface="Baskervville Light" pitchFamily="34" charset="-120"/>
              </a:rPr>
              <a:t>03</a:t>
            </a:r>
            <a:endParaRPr lang="en-US" sz="1450" dirty="0"/>
          </a:p>
        </p:txBody>
      </p:sp>
      <p:sp>
        <p:nvSpPr>
          <p:cNvPr id="13" name="Shape 10"/>
          <p:cNvSpPr/>
          <p:nvPr/>
        </p:nvSpPr>
        <p:spPr>
          <a:xfrm>
            <a:off x="6135529" y="4705469"/>
            <a:ext cx="7845743" cy="22860"/>
          </a:xfrm>
          <a:prstGeom prst="rect">
            <a:avLst/>
          </a:prstGeom>
          <a:solidFill>
            <a:srgbClr val="C7A2AC"/>
          </a:solidFill>
          <a:ln/>
        </p:spPr>
      </p:sp>
      <p:sp>
        <p:nvSpPr>
          <p:cNvPr id="14" name="Text 11"/>
          <p:cNvSpPr/>
          <p:nvPr/>
        </p:nvSpPr>
        <p:spPr>
          <a:xfrm>
            <a:off x="6135529" y="4843820"/>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6E6666"/>
                </a:solidFill>
                <a:latin typeface="Baskervville" pitchFamily="34" charset="0"/>
                <a:ea typeface="Baskervville" pitchFamily="34" charset="-122"/>
                <a:cs typeface="Baskervville" pitchFamily="34" charset="-120"/>
              </a:rPr>
              <a:t>Validate Results</a:t>
            </a:r>
            <a:endParaRPr lang="en-US" sz="2600" dirty="0"/>
          </a:p>
        </p:txBody>
      </p:sp>
      <p:sp>
        <p:nvSpPr>
          <p:cNvPr id="15" name="Text 12"/>
          <p:cNvSpPr/>
          <p:nvPr/>
        </p:nvSpPr>
        <p:spPr>
          <a:xfrm>
            <a:off x="6135529" y="5371505"/>
            <a:ext cx="7845743" cy="296704"/>
          </a:xfrm>
          <a:prstGeom prst="rect">
            <a:avLst/>
          </a:prstGeom>
          <a:noFill/>
          <a:ln/>
        </p:spPr>
        <p:txBody>
          <a:bodyPr wrap="non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Verify data integrity and unified structure for seamless downstream analysis</a:t>
            </a:r>
            <a:endParaRPr lang="en-US" sz="1450" dirty="0"/>
          </a:p>
        </p:txBody>
      </p:sp>
      <p:sp>
        <p:nvSpPr>
          <p:cNvPr id="16" name="Shape 13"/>
          <p:cNvSpPr/>
          <p:nvPr/>
        </p:nvSpPr>
        <p:spPr>
          <a:xfrm>
            <a:off x="6135529" y="6015871"/>
            <a:ext cx="7845743" cy="1084659"/>
          </a:xfrm>
          <a:prstGeom prst="roundRect">
            <a:avLst>
              <a:gd name="adj" fmla="val 25652"/>
            </a:avLst>
          </a:prstGeom>
          <a:solidFill>
            <a:srgbClr val="E2CFD4"/>
          </a:solidFill>
          <a:ln/>
        </p:spPr>
      </p:sp>
      <p:pic>
        <p:nvPicPr>
          <p:cNvPr id="17" name="Image 1" descr="preencoded.png"/>
          <p:cNvPicPr>
            <a:picLocks noChangeAspect="1"/>
          </p:cNvPicPr>
          <p:nvPr/>
        </p:nvPicPr>
        <p:blipFill>
          <a:blip r:embed="rId4"/>
          <a:stretch>
            <a:fillRect/>
          </a:stretch>
        </p:blipFill>
        <p:spPr>
          <a:xfrm>
            <a:off x="6320909" y="6291024"/>
            <a:ext cx="231815" cy="185380"/>
          </a:xfrm>
          <a:prstGeom prst="rect">
            <a:avLst/>
          </a:prstGeom>
        </p:spPr>
      </p:pic>
      <p:sp>
        <p:nvSpPr>
          <p:cNvPr id="18" name="Text 14"/>
          <p:cNvSpPr/>
          <p:nvPr/>
        </p:nvSpPr>
        <p:spPr>
          <a:xfrm>
            <a:off x="6738104" y="6247567"/>
            <a:ext cx="7057787" cy="593408"/>
          </a:xfrm>
          <a:prstGeom prst="rect">
            <a:avLst/>
          </a:prstGeom>
          <a:noFill/>
          <a:ln/>
        </p:spPr>
        <p:txBody>
          <a:bodyPr wrap="square" lIns="0" tIns="0" rIns="0" bIns="0" rtlCol="0" anchor="t"/>
          <a:lstStyle/>
          <a:p>
            <a:pPr marL="0" indent="0" algn="l">
              <a:lnSpc>
                <a:spcPts val="2300"/>
              </a:lnSpc>
              <a:buNone/>
            </a:pPr>
            <a:r>
              <a:rPr lang="en-US" sz="1450" b="1" dirty="0">
                <a:solidFill>
                  <a:srgbClr val="000000"/>
                </a:solidFill>
                <a:latin typeface="Poppins" pitchFamily="34" charset="0"/>
                <a:ea typeface="Poppins" pitchFamily="34" charset="-122"/>
                <a:cs typeface="Poppins" pitchFamily="34" charset="-120"/>
              </a:rPr>
              <a:t>Result:</a:t>
            </a:r>
            <a:r>
              <a:rPr lang="en-US" sz="1450" dirty="0">
                <a:solidFill>
                  <a:srgbClr val="000000"/>
                </a:solidFill>
                <a:latin typeface="Poppins" pitchFamily="34" charset="0"/>
                <a:ea typeface="Poppins" pitchFamily="34" charset="-122"/>
                <a:cs typeface="Poppins" pitchFamily="34" charset="-120"/>
              </a:rPr>
              <a:t> Combined trips dataset with standardized schema and complete temporal coverage ready for enrichment</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9129" y="511850"/>
            <a:ext cx="6157317" cy="708184"/>
          </a:xfrm>
          <a:prstGeom prst="rect">
            <a:avLst/>
          </a:prstGeom>
          <a:noFill/>
          <a:ln/>
        </p:spPr>
        <p:txBody>
          <a:bodyPr wrap="none" lIns="0" tIns="0" rIns="0" bIns="0" rtlCol="0" anchor="t"/>
          <a:lstStyle/>
          <a:p>
            <a:pPr marL="0" indent="0" algn="l">
              <a:lnSpc>
                <a:spcPts val="5550"/>
              </a:lnSpc>
              <a:buNone/>
            </a:pPr>
            <a:r>
              <a:rPr lang="en-US" sz="4450" dirty="0">
                <a:solidFill>
                  <a:srgbClr val="787878"/>
                </a:solidFill>
                <a:latin typeface="Baskervville" pitchFamily="34" charset="0"/>
                <a:ea typeface="Baskervville" pitchFamily="34" charset="-122"/>
                <a:cs typeface="Baskervville" pitchFamily="34" charset="-120"/>
              </a:rPr>
              <a:t>Merging Strategy: Step 2</a:t>
            </a:r>
            <a:endParaRPr lang="en-US" sz="4450" dirty="0"/>
          </a:p>
        </p:txBody>
      </p:sp>
      <p:pic>
        <p:nvPicPr>
          <p:cNvPr id="3" name="Image 0" descr="preencoded.png"/>
          <p:cNvPicPr>
            <a:picLocks noChangeAspect="1"/>
          </p:cNvPicPr>
          <p:nvPr/>
        </p:nvPicPr>
        <p:blipFill>
          <a:blip r:embed="rId3"/>
          <a:stretch>
            <a:fillRect/>
          </a:stretch>
        </p:blipFill>
        <p:spPr>
          <a:xfrm>
            <a:off x="649129" y="1633776"/>
            <a:ext cx="4336733" cy="5906691"/>
          </a:xfrm>
          <a:prstGeom prst="rect">
            <a:avLst/>
          </a:prstGeom>
        </p:spPr>
      </p:pic>
      <p:sp>
        <p:nvSpPr>
          <p:cNvPr id="4" name="Text 1"/>
          <p:cNvSpPr/>
          <p:nvPr/>
        </p:nvSpPr>
        <p:spPr>
          <a:xfrm>
            <a:off x="6143387" y="1614130"/>
            <a:ext cx="2832973" cy="353973"/>
          </a:xfrm>
          <a:prstGeom prst="rect">
            <a:avLst/>
          </a:prstGeom>
          <a:noFill/>
          <a:ln/>
        </p:spPr>
        <p:txBody>
          <a:bodyPr wrap="none" lIns="0" tIns="0" rIns="0" bIns="0" rtlCol="0" anchor="t"/>
          <a:lstStyle/>
          <a:p>
            <a:pPr marL="0" indent="0" algn="l">
              <a:lnSpc>
                <a:spcPts val="2750"/>
              </a:lnSpc>
              <a:buNone/>
            </a:pPr>
            <a:r>
              <a:rPr lang="en-US" sz="2200" dirty="0">
                <a:solidFill>
                  <a:srgbClr val="787878"/>
                </a:solidFill>
                <a:latin typeface="Baskervville" pitchFamily="34" charset="0"/>
                <a:ea typeface="Baskervville" pitchFamily="34" charset="-122"/>
                <a:cs typeface="Baskervville" pitchFamily="34" charset="-120"/>
              </a:rPr>
              <a:t>Enriching Trip Data</a:t>
            </a:r>
            <a:endParaRPr lang="en-US" sz="2200" dirty="0"/>
          </a:p>
        </p:txBody>
      </p:sp>
      <p:sp>
        <p:nvSpPr>
          <p:cNvPr id="5" name="Text 2"/>
          <p:cNvSpPr/>
          <p:nvPr/>
        </p:nvSpPr>
        <p:spPr>
          <a:xfrm>
            <a:off x="6143387" y="2125742"/>
            <a:ext cx="7845385" cy="504349"/>
          </a:xfrm>
          <a:prstGeom prst="rect">
            <a:avLst/>
          </a:prstGeom>
          <a:noFill/>
          <a:ln/>
        </p:spPr>
        <p:txBody>
          <a:bodyPr wrap="square" lIns="0" tIns="0" rIns="0" bIns="0" rtlCol="0" anchor="t"/>
          <a:lstStyle/>
          <a:p>
            <a:pPr marL="0" indent="0" algn="l">
              <a:lnSpc>
                <a:spcPts val="1950"/>
              </a:lnSpc>
              <a:buNone/>
            </a:pPr>
            <a:r>
              <a:rPr lang="en-US" sz="1200" dirty="0">
                <a:solidFill>
                  <a:srgbClr val="6E6666"/>
                </a:solidFill>
                <a:latin typeface="Poppins" pitchFamily="34" charset="0"/>
                <a:ea typeface="Poppins" pitchFamily="34" charset="-122"/>
                <a:cs typeface="Poppins" pitchFamily="34" charset="-120"/>
              </a:rPr>
              <a:t>The second merge operation joins our consolidated trips data with Dataset 3, enriching each ride record with valuable user demographics and bike type specifications.</a:t>
            </a:r>
            <a:endParaRPr lang="en-US" sz="1200" dirty="0"/>
          </a:p>
        </p:txBody>
      </p:sp>
      <p:sp>
        <p:nvSpPr>
          <p:cNvPr id="6" name="Text 3"/>
          <p:cNvSpPr/>
          <p:nvPr/>
        </p:nvSpPr>
        <p:spPr>
          <a:xfrm>
            <a:off x="6143387" y="2771894"/>
            <a:ext cx="7845385" cy="504349"/>
          </a:xfrm>
          <a:prstGeom prst="rect">
            <a:avLst/>
          </a:prstGeom>
          <a:noFill/>
          <a:ln/>
        </p:spPr>
        <p:txBody>
          <a:bodyPr wrap="square" lIns="0" tIns="0" rIns="0" bIns="0" rtlCol="0" anchor="t"/>
          <a:lstStyle/>
          <a:p>
            <a:pPr marL="0" indent="0" algn="l">
              <a:lnSpc>
                <a:spcPts val="1950"/>
              </a:lnSpc>
              <a:buNone/>
            </a:pPr>
            <a:r>
              <a:rPr lang="en-US" sz="1200" b="1" dirty="0">
                <a:solidFill>
                  <a:srgbClr val="6E6666"/>
                </a:solidFill>
                <a:latin typeface="Poppins" pitchFamily="34" charset="0"/>
                <a:ea typeface="Poppins" pitchFamily="34" charset="-122"/>
                <a:cs typeface="Poppins" pitchFamily="34" charset="-120"/>
              </a:rPr>
              <a:t>Join Strategy:</a:t>
            </a:r>
            <a:r>
              <a:rPr lang="en-US" sz="1200" dirty="0">
                <a:solidFill>
                  <a:srgbClr val="6E6666"/>
                </a:solidFill>
                <a:latin typeface="Poppins" pitchFamily="34" charset="0"/>
                <a:ea typeface="Poppins" pitchFamily="34" charset="-122"/>
                <a:cs typeface="Poppins" pitchFamily="34" charset="-120"/>
              </a:rPr>
              <a:t> Left join on user_id or bike_id ensures all trip records are preserved while appending relevant user and equipment attributes.</a:t>
            </a:r>
            <a:endParaRPr lang="en-US" sz="1200" dirty="0"/>
          </a:p>
        </p:txBody>
      </p:sp>
      <p:sp>
        <p:nvSpPr>
          <p:cNvPr id="7" name="Text 4"/>
          <p:cNvSpPr/>
          <p:nvPr/>
        </p:nvSpPr>
        <p:spPr>
          <a:xfrm>
            <a:off x="6143387" y="3418046"/>
            <a:ext cx="7845385" cy="504349"/>
          </a:xfrm>
          <a:prstGeom prst="rect">
            <a:avLst/>
          </a:prstGeom>
          <a:noFill/>
          <a:ln/>
        </p:spPr>
        <p:txBody>
          <a:bodyPr wrap="square" lIns="0" tIns="0" rIns="0" bIns="0" rtlCol="0" anchor="t"/>
          <a:lstStyle/>
          <a:p>
            <a:pPr marL="0" indent="0" algn="l">
              <a:lnSpc>
                <a:spcPts val="1950"/>
              </a:lnSpc>
              <a:buNone/>
            </a:pPr>
            <a:r>
              <a:rPr lang="en-US" sz="1200" b="1" dirty="0">
                <a:solidFill>
                  <a:srgbClr val="6E6666"/>
                </a:solidFill>
                <a:latin typeface="Poppins" pitchFamily="34" charset="0"/>
                <a:ea typeface="Poppins" pitchFamily="34" charset="-122"/>
                <a:cs typeface="Poppins" pitchFamily="34" charset="-120"/>
              </a:rPr>
              <a:t>Data Enhancement:</a:t>
            </a:r>
            <a:r>
              <a:rPr lang="en-US" sz="1200" dirty="0">
                <a:solidFill>
                  <a:srgbClr val="6E6666"/>
                </a:solidFill>
                <a:latin typeface="Poppins" pitchFamily="34" charset="0"/>
                <a:ea typeface="Poppins" pitchFamily="34" charset="-122"/>
                <a:cs typeface="Poppins" pitchFamily="34" charset="-120"/>
              </a:rPr>
              <a:t> Each trip now includes membership type, user segment classification, bike model, and equipment features.</a:t>
            </a:r>
            <a:endParaRPr lang="en-US" sz="1200" dirty="0"/>
          </a:p>
        </p:txBody>
      </p:sp>
      <p:sp>
        <p:nvSpPr>
          <p:cNvPr id="8" name="Text 5"/>
          <p:cNvSpPr/>
          <p:nvPr/>
        </p:nvSpPr>
        <p:spPr>
          <a:xfrm>
            <a:off x="6143387" y="4064198"/>
            <a:ext cx="7845385" cy="252174"/>
          </a:xfrm>
          <a:prstGeom prst="rect">
            <a:avLst/>
          </a:prstGeom>
          <a:noFill/>
          <a:ln/>
        </p:spPr>
        <p:txBody>
          <a:bodyPr wrap="none" lIns="0" tIns="0" rIns="0" bIns="0" rtlCol="0" anchor="t"/>
          <a:lstStyle/>
          <a:p>
            <a:pPr marL="0" indent="0" algn="l">
              <a:lnSpc>
                <a:spcPts val="1950"/>
              </a:lnSpc>
              <a:buNone/>
            </a:pPr>
            <a:r>
              <a:rPr lang="en-US" sz="1200" b="1" dirty="0">
                <a:solidFill>
                  <a:srgbClr val="6E6666"/>
                </a:solidFill>
                <a:highlight>
                  <a:srgbClr val="F9EDC0"/>
                </a:highlight>
                <a:latin typeface="Poppins" pitchFamily="34" charset="0"/>
                <a:ea typeface="Poppins" pitchFamily="34" charset="-122"/>
                <a:cs typeface="Poppins" pitchFamily="34" charset="-120"/>
              </a:rPr>
              <a:t>Final Output:</a:t>
            </a:r>
            <a:r>
              <a:rPr lang="en-US" sz="1200" dirty="0">
                <a:solidFill>
                  <a:srgbClr val="6E6666"/>
                </a:solidFill>
                <a:latin typeface="Poppins" pitchFamily="34" charset="0"/>
                <a:ea typeface="Poppins" pitchFamily="34" charset="-122"/>
                <a:cs typeface="Poppins" pitchFamily="34" charset="-120"/>
              </a:rPr>
              <a:t> A comprehensive unified dataset ready for multidimensional demand analysis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6689"/>
          </a:xfrm>
          <a:prstGeom prst="rect">
            <a:avLst/>
          </a:prstGeom>
        </p:spPr>
      </p:pic>
      <p:sp>
        <p:nvSpPr>
          <p:cNvPr id="3" name="Text 0"/>
          <p:cNvSpPr/>
          <p:nvPr/>
        </p:nvSpPr>
        <p:spPr>
          <a:xfrm>
            <a:off x="649129" y="2685098"/>
            <a:ext cx="8361164" cy="749856"/>
          </a:xfrm>
          <a:prstGeom prst="rect">
            <a:avLst/>
          </a:prstGeom>
          <a:noFill/>
          <a:ln/>
        </p:spPr>
        <p:txBody>
          <a:bodyPr wrap="none" lIns="0" tIns="0" rIns="0" bIns="0" rtlCol="0" anchor="t"/>
          <a:lstStyle/>
          <a:p>
            <a:pPr marL="0" indent="0" algn="l">
              <a:lnSpc>
                <a:spcPts val="5900"/>
              </a:lnSpc>
              <a:buNone/>
            </a:pPr>
            <a:r>
              <a:rPr lang="en-US" sz="4700" dirty="0">
                <a:solidFill>
                  <a:srgbClr val="787878"/>
                </a:solidFill>
                <a:latin typeface="Baskervville" pitchFamily="34" charset="0"/>
                <a:ea typeface="Baskervville" pitchFamily="34" charset="-122"/>
                <a:cs typeface="Baskervville" pitchFamily="34" charset="-120"/>
              </a:rPr>
              <a:t>Data Analysis with Pivot Tables</a:t>
            </a:r>
            <a:endParaRPr lang="en-US" sz="4700" dirty="0"/>
          </a:p>
        </p:txBody>
      </p:sp>
      <p:sp>
        <p:nvSpPr>
          <p:cNvPr id="4" name="Shape 1"/>
          <p:cNvSpPr/>
          <p:nvPr/>
        </p:nvSpPr>
        <p:spPr>
          <a:xfrm>
            <a:off x="649129" y="3685342"/>
            <a:ext cx="6582608" cy="1889403"/>
          </a:xfrm>
          <a:prstGeom prst="roundRect">
            <a:avLst>
              <a:gd name="adj" fmla="val 13253"/>
            </a:avLst>
          </a:prstGeom>
          <a:solidFill>
            <a:srgbClr val="FFFFFF"/>
          </a:solidFill>
          <a:ln w="22860">
            <a:solidFill>
              <a:srgbClr val="D2C5C9"/>
            </a:solidFill>
            <a:prstDash val="solid"/>
          </a:ln>
        </p:spPr>
      </p:sp>
      <p:sp>
        <p:nvSpPr>
          <p:cNvPr id="5" name="Shape 2"/>
          <p:cNvSpPr/>
          <p:nvPr/>
        </p:nvSpPr>
        <p:spPr>
          <a:xfrm>
            <a:off x="671989" y="3708202"/>
            <a:ext cx="6536888" cy="500777"/>
          </a:xfrm>
          <a:prstGeom prst="roundRect">
            <a:avLst>
              <a:gd name="adj" fmla="val 44526"/>
            </a:avLst>
          </a:prstGeom>
          <a:solidFill>
            <a:srgbClr val="ECDFE3"/>
          </a:solidFill>
          <a:ln/>
        </p:spPr>
      </p:sp>
      <p:sp>
        <p:nvSpPr>
          <p:cNvPr id="6" name="Text 3"/>
          <p:cNvSpPr/>
          <p:nvPr/>
        </p:nvSpPr>
        <p:spPr>
          <a:xfrm>
            <a:off x="3815239" y="3802142"/>
            <a:ext cx="250388" cy="312896"/>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Baskervville" pitchFamily="34" charset="0"/>
                <a:ea typeface="Baskervville" pitchFamily="34" charset="-122"/>
                <a:cs typeface="Baskervville" pitchFamily="34" charset="-120"/>
              </a:rPr>
              <a:t>1</a:t>
            </a:r>
            <a:endParaRPr lang="en-US" sz="1950" dirty="0"/>
          </a:p>
        </p:txBody>
      </p:sp>
      <p:sp>
        <p:nvSpPr>
          <p:cNvPr id="7" name="Text 4"/>
          <p:cNvSpPr/>
          <p:nvPr/>
        </p:nvSpPr>
        <p:spPr>
          <a:xfrm>
            <a:off x="838914" y="4375904"/>
            <a:ext cx="2999661" cy="374809"/>
          </a:xfrm>
          <a:prstGeom prst="rect">
            <a:avLst/>
          </a:prstGeom>
          <a:noFill/>
          <a:ln/>
        </p:spPr>
        <p:txBody>
          <a:bodyPr wrap="none" lIns="0" tIns="0" rIns="0" bIns="0" rtlCol="0" anchor="t"/>
          <a:lstStyle/>
          <a:p>
            <a:pPr marL="0" indent="0" algn="l">
              <a:lnSpc>
                <a:spcPts val="2950"/>
              </a:lnSpc>
              <a:buNone/>
            </a:pPr>
            <a:r>
              <a:rPr lang="en-US" sz="2350" dirty="0">
                <a:solidFill>
                  <a:srgbClr val="6E6666"/>
                </a:solidFill>
                <a:latin typeface="Baskervville" pitchFamily="34" charset="0"/>
                <a:ea typeface="Baskervville" pitchFamily="34" charset="-122"/>
                <a:cs typeface="Baskervville" pitchFamily="34" charset="-120"/>
              </a:rPr>
              <a:t>User Segmentation</a:t>
            </a:r>
            <a:endParaRPr lang="en-US" sz="2350" dirty="0"/>
          </a:p>
        </p:txBody>
      </p:sp>
      <p:sp>
        <p:nvSpPr>
          <p:cNvPr id="8" name="Text 5"/>
          <p:cNvSpPr/>
          <p:nvPr/>
        </p:nvSpPr>
        <p:spPr>
          <a:xfrm>
            <a:off x="838914" y="4850844"/>
            <a:ext cx="6203037" cy="534114"/>
          </a:xfrm>
          <a:prstGeom prst="rect">
            <a:avLst/>
          </a:prstGeom>
          <a:noFill/>
          <a:ln/>
        </p:spPr>
        <p:txBody>
          <a:bodyPr wrap="square" lIns="0" tIns="0" rIns="0" bIns="0" rtlCol="0" anchor="t"/>
          <a:lstStyle/>
          <a:p>
            <a:pPr marL="0" indent="0" algn="l">
              <a:lnSpc>
                <a:spcPts val="2100"/>
              </a:lnSpc>
              <a:buNone/>
            </a:pPr>
            <a:r>
              <a:rPr lang="en-US" sz="1300" dirty="0">
                <a:solidFill>
                  <a:srgbClr val="6E6666"/>
                </a:solidFill>
                <a:latin typeface="Poppins" pitchFamily="34" charset="0"/>
                <a:ea typeface="Poppins" pitchFamily="34" charset="-122"/>
                <a:cs typeface="Poppins" pitchFamily="34" charset="-120"/>
              </a:rPr>
              <a:t>Total rides analyzed by user type, distinguishing casual riders from annual members to understand engagement patterns</a:t>
            </a:r>
            <a:endParaRPr lang="en-US" sz="1300" dirty="0"/>
          </a:p>
        </p:txBody>
      </p:sp>
      <p:sp>
        <p:nvSpPr>
          <p:cNvPr id="9" name="Shape 6"/>
          <p:cNvSpPr/>
          <p:nvPr/>
        </p:nvSpPr>
        <p:spPr>
          <a:xfrm>
            <a:off x="7398663" y="3685342"/>
            <a:ext cx="6582608" cy="1889403"/>
          </a:xfrm>
          <a:prstGeom prst="roundRect">
            <a:avLst>
              <a:gd name="adj" fmla="val 13253"/>
            </a:avLst>
          </a:prstGeom>
          <a:solidFill>
            <a:srgbClr val="FFFFFF"/>
          </a:solidFill>
          <a:ln w="22860">
            <a:solidFill>
              <a:srgbClr val="D2C5C9"/>
            </a:solidFill>
            <a:prstDash val="solid"/>
          </a:ln>
        </p:spPr>
      </p:sp>
      <p:sp>
        <p:nvSpPr>
          <p:cNvPr id="10" name="Shape 7"/>
          <p:cNvSpPr/>
          <p:nvPr/>
        </p:nvSpPr>
        <p:spPr>
          <a:xfrm>
            <a:off x="7421523" y="3708202"/>
            <a:ext cx="6536888" cy="500777"/>
          </a:xfrm>
          <a:prstGeom prst="roundRect">
            <a:avLst>
              <a:gd name="adj" fmla="val 44526"/>
            </a:avLst>
          </a:prstGeom>
          <a:solidFill>
            <a:srgbClr val="ECDFE3"/>
          </a:solidFill>
          <a:ln/>
        </p:spPr>
      </p:sp>
      <p:sp>
        <p:nvSpPr>
          <p:cNvPr id="11" name="Text 8"/>
          <p:cNvSpPr/>
          <p:nvPr/>
        </p:nvSpPr>
        <p:spPr>
          <a:xfrm>
            <a:off x="10564773" y="3802142"/>
            <a:ext cx="250388" cy="312896"/>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Baskervville" pitchFamily="34" charset="0"/>
                <a:ea typeface="Baskervville" pitchFamily="34" charset="-122"/>
                <a:cs typeface="Baskervville" pitchFamily="34" charset="-120"/>
              </a:rPr>
              <a:t>2</a:t>
            </a:r>
            <a:endParaRPr lang="en-US" sz="1950" dirty="0"/>
          </a:p>
        </p:txBody>
      </p:sp>
      <p:sp>
        <p:nvSpPr>
          <p:cNvPr id="12" name="Text 9"/>
          <p:cNvSpPr/>
          <p:nvPr/>
        </p:nvSpPr>
        <p:spPr>
          <a:xfrm>
            <a:off x="7588448" y="4375904"/>
            <a:ext cx="2999661" cy="374809"/>
          </a:xfrm>
          <a:prstGeom prst="rect">
            <a:avLst/>
          </a:prstGeom>
          <a:noFill/>
          <a:ln/>
        </p:spPr>
        <p:txBody>
          <a:bodyPr wrap="none" lIns="0" tIns="0" rIns="0" bIns="0" rtlCol="0" anchor="t"/>
          <a:lstStyle/>
          <a:p>
            <a:pPr marL="0" indent="0" algn="l">
              <a:lnSpc>
                <a:spcPts val="2950"/>
              </a:lnSpc>
              <a:buNone/>
            </a:pPr>
            <a:r>
              <a:rPr lang="en-US" sz="2350" dirty="0">
                <a:solidFill>
                  <a:srgbClr val="6E6666"/>
                </a:solidFill>
                <a:latin typeface="Baskervville" pitchFamily="34" charset="0"/>
                <a:ea typeface="Baskervville" pitchFamily="34" charset="-122"/>
                <a:cs typeface="Baskervville" pitchFamily="34" charset="-120"/>
              </a:rPr>
              <a:t>Temporal Patterns</a:t>
            </a:r>
            <a:endParaRPr lang="en-US" sz="2350" dirty="0"/>
          </a:p>
        </p:txBody>
      </p:sp>
      <p:sp>
        <p:nvSpPr>
          <p:cNvPr id="13" name="Text 10"/>
          <p:cNvSpPr/>
          <p:nvPr/>
        </p:nvSpPr>
        <p:spPr>
          <a:xfrm>
            <a:off x="7588448" y="4850844"/>
            <a:ext cx="6203037" cy="534114"/>
          </a:xfrm>
          <a:prstGeom prst="rect">
            <a:avLst/>
          </a:prstGeom>
          <a:noFill/>
          <a:ln/>
        </p:spPr>
        <p:txBody>
          <a:bodyPr wrap="square" lIns="0" tIns="0" rIns="0" bIns="0" rtlCol="0" anchor="t"/>
          <a:lstStyle/>
          <a:p>
            <a:pPr marL="0" indent="0" algn="l">
              <a:lnSpc>
                <a:spcPts val="2100"/>
              </a:lnSpc>
              <a:buNone/>
            </a:pPr>
            <a:r>
              <a:rPr lang="en-US" sz="1300" dirty="0">
                <a:solidFill>
                  <a:srgbClr val="6E6666"/>
                </a:solidFill>
                <a:latin typeface="Poppins" pitchFamily="34" charset="0"/>
                <a:ea typeface="Poppins" pitchFamily="34" charset="-122"/>
                <a:cs typeface="Poppins" pitchFamily="34" charset="-120"/>
              </a:rPr>
              <a:t>Ride counts aggregated by day of week and hour of day to identify peak usage windows and demand cycles</a:t>
            </a:r>
            <a:endParaRPr lang="en-US" sz="1300" dirty="0"/>
          </a:p>
        </p:txBody>
      </p:sp>
      <p:sp>
        <p:nvSpPr>
          <p:cNvPr id="14" name="Shape 11"/>
          <p:cNvSpPr/>
          <p:nvPr/>
        </p:nvSpPr>
        <p:spPr>
          <a:xfrm>
            <a:off x="649129" y="5741670"/>
            <a:ext cx="6582608" cy="1889403"/>
          </a:xfrm>
          <a:prstGeom prst="roundRect">
            <a:avLst>
              <a:gd name="adj" fmla="val 13253"/>
            </a:avLst>
          </a:prstGeom>
          <a:solidFill>
            <a:srgbClr val="FFFFFF"/>
          </a:solidFill>
          <a:ln w="22860">
            <a:solidFill>
              <a:srgbClr val="D2C5C9"/>
            </a:solidFill>
            <a:prstDash val="solid"/>
          </a:ln>
        </p:spPr>
      </p:sp>
      <p:sp>
        <p:nvSpPr>
          <p:cNvPr id="15" name="Shape 12"/>
          <p:cNvSpPr/>
          <p:nvPr/>
        </p:nvSpPr>
        <p:spPr>
          <a:xfrm>
            <a:off x="671989" y="5764530"/>
            <a:ext cx="6536888" cy="500777"/>
          </a:xfrm>
          <a:prstGeom prst="roundRect">
            <a:avLst>
              <a:gd name="adj" fmla="val 44526"/>
            </a:avLst>
          </a:prstGeom>
          <a:solidFill>
            <a:srgbClr val="ECDFE3"/>
          </a:solidFill>
          <a:ln/>
        </p:spPr>
      </p:sp>
      <p:sp>
        <p:nvSpPr>
          <p:cNvPr id="16" name="Text 13"/>
          <p:cNvSpPr/>
          <p:nvPr/>
        </p:nvSpPr>
        <p:spPr>
          <a:xfrm>
            <a:off x="3815239" y="5858470"/>
            <a:ext cx="250388" cy="312896"/>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Baskervville" pitchFamily="34" charset="0"/>
                <a:ea typeface="Baskervville" pitchFamily="34" charset="-122"/>
                <a:cs typeface="Baskervville" pitchFamily="34" charset="-120"/>
              </a:rPr>
              <a:t>3</a:t>
            </a:r>
            <a:endParaRPr lang="en-US" sz="1950" dirty="0"/>
          </a:p>
        </p:txBody>
      </p:sp>
      <p:sp>
        <p:nvSpPr>
          <p:cNvPr id="17" name="Text 14"/>
          <p:cNvSpPr/>
          <p:nvPr/>
        </p:nvSpPr>
        <p:spPr>
          <a:xfrm>
            <a:off x="838914" y="6432233"/>
            <a:ext cx="2999661" cy="374809"/>
          </a:xfrm>
          <a:prstGeom prst="rect">
            <a:avLst/>
          </a:prstGeom>
          <a:noFill/>
          <a:ln/>
        </p:spPr>
        <p:txBody>
          <a:bodyPr wrap="none" lIns="0" tIns="0" rIns="0" bIns="0" rtlCol="0" anchor="t"/>
          <a:lstStyle/>
          <a:p>
            <a:pPr marL="0" indent="0" algn="l">
              <a:lnSpc>
                <a:spcPts val="2950"/>
              </a:lnSpc>
              <a:buNone/>
            </a:pPr>
            <a:r>
              <a:rPr lang="en-US" sz="2350" dirty="0">
                <a:solidFill>
                  <a:srgbClr val="6E6666"/>
                </a:solidFill>
                <a:latin typeface="Baskervville" pitchFamily="34" charset="0"/>
                <a:ea typeface="Baskervville" pitchFamily="34" charset="-122"/>
                <a:cs typeface="Baskervville" pitchFamily="34" charset="-120"/>
              </a:rPr>
              <a:t>Geographic Hotspots</a:t>
            </a:r>
            <a:endParaRPr lang="en-US" sz="2350" dirty="0"/>
          </a:p>
        </p:txBody>
      </p:sp>
      <p:sp>
        <p:nvSpPr>
          <p:cNvPr id="18" name="Text 15"/>
          <p:cNvSpPr/>
          <p:nvPr/>
        </p:nvSpPr>
        <p:spPr>
          <a:xfrm>
            <a:off x="838914" y="6907173"/>
            <a:ext cx="6203037" cy="534114"/>
          </a:xfrm>
          <a:prstGeom prst="rect">
            <a:avLst/>
          </a:prstGeom>
          <a:noFill/>
          <a:ln/>
        </p:spPr>
        <p:txBody>
          <a:bodyPr wrap="square" lIns="0" tIns="0" rIns="0" bIns="0" rtlCol="0" anchor="t"/>
          <a:lstStyle/>
          <a:p>
            <a:pPr marL="0" indent="0" algn="l">
              <a:lnSpc>
                <a:spcPts val="2100"/>
              </a:lnSpc>
              <a:buNone/>
            </a:pPr>
            <a:r>
              <a:rPr lang="en-US" sz="1300" dirty="0">
                <a:solidFill>
                  <a:srgbClr val="6E6666"/>
                </a:solidFill>
                <a:latin typeface="Poppins" pitchFamily="34" charset="0"/>
                <a:ea typeface="Poppins" pitchFamily="34" charset="-122"/>
                <a:cs typeface="Poppins" pitchFamily="34" charset="-120"/>
              </a:rPr>
              <a:t>Popular start and end stations mapped to reveal high-traffic locations and critical infrastructure nodes</a:t>
            </a:r>
            <a:endParaRPr lang="en-US" sz="1300" dirty="0"/>
          </a:p>
        </p:txBody>
      </p:sp>
      <p:sp>
        <p:nvSpPr>
          <p:cNvPr id="19" name="Shape 16"/>
          <p:cNvSpPr/>
          <p:nvPr/>
        </p:nvSpPr>
        <p:spPr>
          <a:xfrm>
            <a:off x="7398663" y="5741670"/>
            <a:ext cx="6582608" cy="1889403"/>
          </a:xfrm>
          <a:prstGeom prst="roundRect">
            <a:avLst>
              <a:gd name="adj" fmla="val 13253"/>
            </a:avLst>
          </a:prstGeom>
          <a:solidFill>
            <a:srgbClr val="FFFFFF"/>
          </a:solidFill>
          <a:ln w="22860">
            <a:solidFill>
              <a:srgbClr val="D2C5C9"/>
            </a:solidFill>
            <a:prstDash val="solid"/>
          </a:ln>
        </p:spPr>
      </p:sp>
      <p:sp>
        <p:nvSpPr>
          <p:cNvPr id="20" name="Shape 17"/>
          <p:cNvSpPr/>
          <p:nvPr/>
        </p:nvSpPr>
        <p:spPr>
          <a:xfrm>
            <a:off x="7421523" y="5764530"/>
            <a:ext cx="6536888" cy="500777"/>
          </a:xfrm>
          <a:prstGeom prst="roundRect">
            <a:avLst>
              <a:gd name="adj" fmla="val 44526"/>
            </a:avLst>
          </a:prstGeom>
          <a:solidFill>
            <a:srgbClr val="ECDFE3"/>
          </a:solidFill>
          <a:ln/>
        </p:spPr>
      </p:sp>
      <p:sp>
        <p:nvSpPr>
          <p:cNvPr id="21" name="Text 18"/>
          <p:cNvSpPr/>
          <p:nvPr/>
        </p:nvSpPr>
        <p:spPr>
          <a:xfrm>
            <a:off x="10564773" y="5858470"/>
            <a:ext cx="250388" cy="312896"/>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Baskervville" pitchFamily="34" charset="0"/>
                <a:ea typeface="Baskervville" pitchFamily="34" charset="-122"/>
                <a:cs typeface="Baskervville" pitchFamily="34" charset="-120"/>
              </a:rPr>
              <a:t>4</a:t>
            </a:r>
            <a:endParaRPr lang="en-US" sz="1950" dirty="0"/>
          </a:p>
        </p:txBody>
      </p:sp>
      <p:sp>
        <p:nvSpPr>
          <p:cNvPr id="22" name="Text 19"/>
          <p:cNvSpPr/>
          <p:nvPr/>
        </p:nvSpPr>
        <p:spPr>
          <a:xfrm>
            <a:off x="7588448" y="6432233"/>
            <a:ext cx="2999661" cy="374809"/>
          </a:xfrm>
          <a:prstGeom prst="rect">
            <a:avLst/>
          </a:prstGeom>
          <a:noFill/>
          <a:ln/>
        </p:spPr>
        <p:txBody>
          <a:bodyPr wrap="none" lIns="0" tIns="0" rIns="0" bIns="0" rtlCol="0" anchor="t"/>
          <a:lstStyle/>
          <a:p>
            <a:pPr marL="0" indent="0" algn="l">
              <a:lnSpc>
                <a:spcPts val="2950"/>
              </a:lnSpc>
              <a:buNone/>
            </a:pPr>
            <a:r>
              <a:rPr lang="en-US" sz="2350" dirty="0">
                <a:solidFill>
                  <a:srgbClr val="6E6666"/>
                </a:solidFill>
                <a:latin typeface="Baskervville" pitchFamily="34" charset="0"/>
                <a:ea typeface="Baskervville" pitchFamily="34" charset="-122"/>
                <a:cs typeface="Baskervville" pitchFamily="34" charset="-120"/>
              </a:rPr>
              <a:t>Dynamic Filtering</a:t>
            </a:r>
            <a:endParaRPr lang="en-US" sz="2350" dirty="0"/>
          </a:p>
        </p:txBody>
      </p:sp>
      <p:sp>
        <p:nvSpPr>
          <p:cNvPr id="23" name="Text 20"/>
          <p:cNvSpPr/>
          <p:nvPr/>
        </p:nvSpPr>
        <p:spPr>
          <a:xfrm>
            <a:off x="7588448" y="6907173"/>
            <a:ext cx="6203037" cy="534114"/>
          </a:xfrm>
          <a:prstGeom prst="rect">
            <a:avLst/>
          </a:prstGeom>
          <a:noFill/>
          <a:ln/>
        </p:spPr>
        <p:txBody>
          <a:bodyPr wrap="square" lIns="0" tIns="0" rIns="0" bIns="0" rtlCol="0" anchor="t"/>
          <a:lstStyle/>
          <a:p>
            <a:pPr marL="0" indent="0" algn="l">
              <a:lnSpc>
                <a:spcPts val="2100"/>
              </a:lnSpc>
              <a:buNone/>
            </a:pPr>
            <a:r>
              <a:rPr lang="en-US" sz="1300" dirty="0">
                <a:solidFill>
                  <a:srgbClr val="6E6666"/>
                </a:solidFill>
                <a:latin typeface="Poppins" pitchFamily="34" charset="0"/>
                <a:ea typeface="Poppins" pitchFamily="34" charset="-122"/>
                <a:cs typeface="Poppins" pitchFamily="34" charset="-120"/>
              </a:rPr>
              <a:t>Pivot table slicers applied to isolate peak demand periods, seasonal variations, and specific user segments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9129" y="766882"/>
            <a:ext cx="7686913" cy="708184"/>
          </a:xfrm>
          <a:prstGeom prst="rect">
            <a:avLst/>
          </a:prstGeom>
          <a:noFill/>
          <a:ln/>
        </p:spPr>
        <p:txBody>
          <a:bodyPr wrap="none" lIns="0" tIns="0" rIns="0" bIns="0" rtlCol="0" anchor="t"/>
          <a:lstStyle/>
          <a:p>
            <a:pPr marL="0" indent="0" algn="l">
              <a:lnSpc>
                <a:spcPts val="5550"/>
              </a:lnSpc>
              <a:buNone/>
            </a:pPr>
            <a:r>
              <a:rPr lang="en-US" sz="4450" dirty="0">
                <a:solidFill>
                  <a:srgbClr val="787878"/>
                </a:solidFill>
                <a:latin typeface="Baskervville" pitchFamily="34" charset="0"/>
                <a:ea typeface="Baskervville" pitchFamily="34" charset="-122"/>
                <a:cs typeface="Baskervville" pitchFamily="34" charset="-120"/>
              </a:rPr>
              <a:t>Key Insights from Pivot Tables</a:t>
            </a:r>
            <a:endParaRPr lang="en-US" sz="44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129" y="1711523"/>
            <a:ext cx="472916" cy="472916"/>
          </a:xfrm>
          <a:prstGeom prst="rect">
            <a:avLst/>
          </a:prstGeom>
        </p:spPr>
      </p:pic>
      <p:sp>
        <p:nvSpPr>
          <p:cNvPr id="5" name="Text 1"/>
          <p:cNvSpPr/>
          <p:nvPr/>
        </p:nvSpPr>
        <p:spPr>
          <a:xfrm>
            <a:off x="649129" y="2381488"/>
            <a:ext cx="3818573" cy="353973"/>
          </a:xfrm>
          <a:prstGeom prst="rect">
            <a:avLst/>
          </a:prstGeom>
          <a:noFill/>
          <a:ln/>
        </p:spPr>
        <p:txBody>
          <a:bodyPr wrap="none" lIns="0" tIns="0" rIns="0" bIns="0" rtlCol="0" anchor="t"/>
          <a:lstStyle/>
          <a:p>
            <a:pPr marL="0" indent="0" algn="l">
              <a:lnSpc>
                <a:spcPts val="2750"/>
              </a:lnSpc>
              <a:buNone/>
            </a:pPr>
            <a:r>
              <a:rPr lang="en-US" sz="2200" dirty="0">
                <a:solidFill>
                  <a:srgbClr val="6E6666"/>
                </a:solidFill>
                <a:latin typeface="Baskervville" pitchFamily="34" charset="0"/>
                <a:ea typeface="Baskervville" pitchFamily="34" charset="-122"/>
                <a:cs typeface="Baskervville" pitchFamily="34" charset="-120"/>
              </a:rPr>
              <a:t>Weekday vs. Weekend Patterns</a:t>
            </a:r>
            <a:endParaRPr lang="en-US" sz="2200" dirty="0"/>
          </a:p>
        </p:txBody>
      </p:sp>
      <p:sp>
        <p:nvSpPr>
          <p:cNvPr id="6" name="Text 2"/>
          <p:cNvSpPr/>
          <p:nvPr/>
        </p:nvSpPr>
        <p:spPr>
          <a:xfrm>
            <a:off x="649129" y="2829997"/>
            <a:ext cx="7845743" cy="756523"/>
          </a:xfrm>
          <a:prstGeom prst="rect">
            <a:avLst/>
          </a:prstGeom>
          <a:noFill/>
          <a:ln/>
        </p:spPr>
        <p:txBody>
          <a:bodyPr wrap="square" lIns="0" tIns="0" rIns="0" bIns="0" rtlCol="0" anchor="t"/>
          <a:lstStyle/>
          <a:p>
            <a:pPr marL="0" indent="0" algn="l">
              <a:lnSpc>
                <a:spcPts val="1950"/>
              </a:lnSpc>
              <a:buNone/>
            </a:pPr>
            <a:r>
              <a:rPr lang="en-US" sz="1200" dirty="0">
                <a:solidFill>
                  <a:srgbClr val="6E6666"/>
                </a:solidFill>
                <a:latin typeface="Poppins" pitchFamily="34" charset="0"/>
                <a:ea typeface="Poppins" pitchFamily="34" charset="-122"/>
                <a:cs typeface="Poppins" pitchFamily="34" charset="-120"/>
              </a:rPr>
              <a:t>Annual members demonstrate significantly higher ridership during weekdays, aligning with commuter behavior. Casual riders peak dramatically on weekends, indicating recreational usage patterns.</a:t>
            </a:r>
            <a:endParaRPr lang="en-US" sz="12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129" y="3901797"/>
            <a:ext cx="472916" cy="472916"/>
          </a:xfrm>
          <a:prstGeom prst="rect">
            <a:avLst/>
          </a:prstGeom>
        </p:spPr>
      </p:pic>
      <p:sp>
        <p:nvSpPr>
          <p:cNvPr id="8" name="Text 3"/>
          <p:cNvSpPr/>
          <p:nvPr/>
        </p:nvSpPr>
        <p:spPr>
          <a:xfrm>
            <a:off x="649129" y="4571762"/>
            <a:ext cx="2895124" cy="353973"/>
          </a:xfrm>
          <a:prstGeom prst="rect">
            <a:avLst/>
          </a:prstGeom>
          <a:noFill/>
          <a:ln/>
        </p:spPr>
        <p:txBody>
          <a:bodyPr wrap="none" lIns="0" tIns="0" rIns="0" bIns="0" rtlCol="0" anchor="t"/>
          <a:lstStyle/>
          <a:p>
            <a:pPr marL="0" indent="0" algn="l">
              <a:lnSpc>
                <a:spcPts val="2750"/>
              </a:lnSpc>
              <a:buNone/>
            </a:pPr>
            <a:r>
              <a:rPr lang="en-US" sz="2200" dirty="0">
                <a:solidFill>
                  <a:srgbClr val="6E6666"/>
                </a:solidFill>
                <a:latin typeface="Baskervville" pitchFamily="34" charset="0"/>
                <a:ea typeface="Baskervville" pitchFamily="34" charset="-122"/>
                <a:cs typeface="Baskervville" pitchFamily="34" charset="-120"/>
              </a:rPr>
              <a:t>Rush Hour Dominance</a:t>
            </a:r>
            <a:endParaRPr lang="en-US" sz="2200" dirty="0"/>
          </a:p>
        </p:txBody>
      </p:sp>
      <p:sp>
        <p:nvSpPr>
          <p:cNvPr id="9" name="Text 4"/>
          <p:cNvSpPr/>
          <p:nvPr/>
        </p:nvSpPr>
        <p:spPr>
          <a:xfrm>
            <a:off x="649129" y="5020270"/>
            <a:ext cx="7845743" cy="504349"/>
          </a:xfrm>
          <a:prstGeom prst="rect">
            <a:avLst/>
          </a:prstGeom>
          <a:noFill/>
          <a:ln/>
        </p:spPr>
        <p:txBody>
          <a:bodyPr wrap="square" lIns="0" tIns="0" rIns="0" bIns="0" rtlCol="0" anchor="t"/>
          <a:lstStyle/>
          <a:p>
            <a:pPr marL="0" indent="0" algn="l">
              <a:lnSpc>
                <a:spcPts val="1950"/>
              </a:lnSpc>
              <a:buNone/>
            </a:pPr>
            <a:r>
              <a:rPr lang="en-US" sz="1200" dirty="0">
                <a:solidFill>
                  <a:srgbClr val="6E6666"/>
                </a:solidFill>
                <a:latin typeface="Poppins" pitchFamily="34" charset="0"/>
                <a:ea typeface="Poppins" pitchFamily="34" charset="-122"/>
                <a:cs typeface="Poppins" pitchFamily="34" charset="-120"/>
              </a:rPr>
              <a:t>Morning (7-9 AM) and evening (5-7 PM) rush hours show the highest demand concentration for members, confirming commute-driven usage.</a:t>
            </a:r>
            <a:endParaRPr lang="en-US" sz="12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129" y="5839897"/>
            <a:ext cx="472916" cy="472916"/>
          </a:xfrm>
          <a:prstGeom prst="rect">
            <a:avLst/>
          </a:prstGeom>
        </p:spPr>
      </p:pic>
      <p:sp>
        <p:nvSpPr>
          <p:cNvPr id="11" name="Text 5"/>
          <p:cNvSpPr/>
          <p:nvPr/>
        </p:nvSpPr>
        <p:spPr>
          <a:xfrm>
            <a:off x="649129" y="6509861"/>
            <a:ext cx="3233142" cy="353973"/>
          </a:xfrm>
          <a:prstGeom prst="rect">
            <a:avLst/>
          </a:prstGeom>
          <a:noFill/>
          <a:ln/>
        </p:spPr>
        <p:txBody>
          <a:bodyPr wrap="none" lIns="0" tIns="0" rIns="0" bIns="0" rtlCol="0" anchor="t"/>
          <a:lstStyle/>
          <a:p>
            <a:pPr marL="0" indent="0" algn="l">
              <a:lnSpc>
                <a:spcPts val="2750"/>
              </a:lnSpc>
              <a:buNone/>
            </a:pPr>
            <a:r>
              <a:rPr lang="en-US" sz="2200" dirty="0">
                <a:solidFill>
                  <a:srgbClr val="6E6666"/>
                </a:solidFill>
                <a:latin typeface="Baskervville" pitchFamily="34" charset="0"/>
                <a:ea typeface="Baskervville" pitchFamily="34" charset="-122"/>
                <a:cs typeface="Baskervville" pitchFamily="34" charset="-120"/>
              </a:rPr>
              <a:t>Station Demand Hotspots</a:t>
            </a:r>
            <a:endParaRPr lang="en-US" sz="2200" dirty="0"/>
          </a:p>
        </p:txBody>
      </p:sp>
      <p:sp>
        <p:nvSpPr>
          <p:cNvPr id="12" name="Text 6"/>
          <p:cNvSpPr/>
          <p:nvPr/>
        </p:nvSpPr>
        <p:spPr>
          <a:xfrm>
            <a:off x="649129" y="6958370"/>
            <a:ext cx="7845743" cy="504349"/>
          </a:xfrm>
          <a:prstGeom prst="rect">
            <a:avLst/>
          </a:prstGeom>
          <a:noFill/>
          <a:ln/>
        </p:spPr>
        <p:txBody>
          <a:bodyPr wrap="square" lIns="0" tIns="0" rIns="0" bIns="0" rtlCol="0" anchor="t"/>
          <a:lstStyle/>
          <a:p>
            <a:pPr marL="0" indent="0" algn="l">
              <a:lnSpc>
                <a:spcPts val="1950"/>
              </a:lnSpc>
              <a:buNone/>
            </a:pPr>
            <a:r>
              <a:rPr lang="en-US" sz="1200" dirty="0">
                <a:solidFill>
                  <a:srgbClr val="6E6666"/>
                </a:solidFill>
                <a:latin typeface="Poppins" pitchFamily="34" charset="0"/>
                <a:ea typeface="Poppins" pitchFamily="34" charset="-122"/>
                <a:cs typeface="Poppins" pitchFamily="34" charset="-120"/>
              </a:rPr>
              <a:t>Analysis reveals certain stations consistently show exceptional usage volumes, indicating strategic demand centers near transit hubs and business districts.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129" y="1354455"/>
            <a:ext cx="13104971" cy="833199"/>
          </a:xfrm>
          <a:prstGeom prst="rect">
            <a:avLst/>
          </a:prstGeom>
          <a:noFill/>
          <a:ln/>
        </p:spPr>
        <p:txBody>
          <a:bodyPr wrap="none" lIns="0" tIns="0" rIns="0" bIns="0" rtlCol="0" anchor="t"/>
          <a:lstStyle/>
          <a:p>
            <a:pPr marL="0" indent="0" algn="l">
              <a:lnSpc>
                <a:spcPts val="6550"/>
              </a:lnSpc>
              <a:buNone/>
            </a:pPr>
            <a:r>
              <a:rPr lang="en-US" sz="5200" dirty="0">
                <a:solidFill>
                  <a:srgbClr val="787878"/>
                </a:solidFill>
                <a:latin typeface="Baskervville" pitchFamily="34" charset="0"/>
                <a:ea typeface="Baskervville" pitchFamily="34" charset="-122"/>
                <a:cs typeface="Baskervville" pitchFamily="34" charset="-120"/>
              </a:rPr>
              <a:t>Visualizing Demand: User Type Distribution</a:t>
            </a:r>
            <a:endParaRPr lang="en-US" sz="5200" dirty="0"/>
          </a:p>
        </p:txBody>
      </p:sp>
      <p:pic>
        <p:nvPicPr>
          <p:cNvPr id="3" name="Image 0" descr="preencoded.png"/>
          <p:cNvPicPr>
            <a:picLocks noChangeAspect="1"/>
          </p:cNvPicPr>
          <p:nvPr/>
        </p:nvPicPr>
        <p:blipFill>
          <a:blip r:embed="rId3"/>
          <a:stretch>
            <a:fillRect/>
          </a:stretch>
        </p:blipFill>
        <p:spPr>
          <a:xfrm>
            <a:off x="649129" y="2674382"/>
            <a:ext cx="7128986" cy="3776186"/>
          </a:xfrm>
          <a:prstGeom prst="rect">
            <a:avLst/>
          </a:prstGeom>
        </p:spPr>
      </p:pic>
      <p:sp>
        <p:nvSpPr>
          <p:cNvPr id="4" name="Shape 1"/>
          <p:cNvSpPr/>
          <p:nvPr/>
        </p:nvSpPr>
        <p:spPr>
          <a:xfrm>
            <a:off x="2318028" y="6481048"/>
            <a:ext cx="185380" cy="185380"/>
          </a:xfrm>
          <a:prstGeom prst="roundRect">
            <a:avLst>
              <a:gd name="adj" fmla="val 9865"/>
            </a:avLst>
          </a:prstGeom>
          <a:solidFill>
            <a:srgbClr val="301D22"/>
          </a:solidFill>
          <a:ln/>
        </p:spPr>
      </p:sp>
      <p:sp>
        <p:nvSpPr>
          <p:cNvPr id="5" name="Text 2"/>
          <p:cNvSpPr/>
          <p:nvPr/>
        </p:nvSpPr>
        <p:spPr>
          <a:xfrm>
            <a:off x="2564368" y="6481048"/>
            <a:ext cx="1573054" cy="185499"/>
          </a:xfrm>
          <a:prstGeom prst="rect">
            <a:avLst/>
          </a:prstGeom>
          <a:noFill/>
          <a:ln/>
        </p:spPr>
        <p:txBody>
          <a:bodyPr wrap="none" lIns="0" tIns="0" rIns="0" bIns="0" rtlCol="0" anchor="t"/>
          <a:lstStyle/>
          <a:p>
            <a:pPr marL="0" indent="0" algn="l">
              <a:lnSpc>
                <a:spcPts val="1450"/>
              </a:lnSpc>
              <a:buNone/>
            </a:pPr>
            <a:r>
              <a:rPr lang="en-US" sz="1450" dirty="0">
                <a:solidFill>
                  <a:srgbClr val="6E6666"/>
                </a:solidFill>
                <a:latin typeface="Poppins" pitchFamily="34" charset="0"/>
                <a:ea typeface="Poppins" pitchFamily="34" charset="-122"/>
                <a:cs typeface="Poppins" pitchFamily="34" charset="-120"/>
              </a:rPr>
              <a:t>Annual Members</a:t>
            </a:r>
            <a:endParaRPr lang="en-US" sz="1450" dirty="0"/>
          </a:p>
        </p:txBody>
      </p:sp>
      <p:sp>
        <p:nvSpPr>
          <p:cNvPr id="6" name="Shape 3"/>
          <p:cNvSpPr/>
          <p:nvPr/>
        </p:nvSpPr>
        <p:spPr>
          <a:xfrm>
            <a:off x="4289822" y="6481048"/>
            <a:ext cx="185380" cy="185380"/>
          </a:xfrm>
          <a:prstGeom prst="roundRect">
            <a:avLst>
              <a:gd name="adj" fmla="val 9865"/>
            </a:avLst>
          </a:prstGeom>
          <a:solidFill>
            <a:srgbClr val="A36677"/>
          </a:solidFill>
          <a:ln/>
        </p:spPr>
      </p:sp>
      <p:sp>
        <p:nvSpPr>
          <p:cNvPr id="7" name="Text 4"/>
          <p:cNvSpPr/>
          <p:nvPr/>
        </p:nvSpPr>
        <p:spPr>
          <a:xfrm>
            <a:off x="4536162" y="6481048"/>
            <a:ext cx="1268849" cy="185499"/>
          </a:xfrm>
          <a:prstGeom prst="rect">
            <a:avLst/>
          </a:prstGeom>
          <a:noFill/>
          <a:ln/>
        </p:spPr>
        <p:txBody>
          <a:bodyPr wrap="none" lIns="0" tIns="0" rIns="0" bIns="0" rtlCol="0" anchor="t"/>
          <a:lstStyle/>
          <a:p>
            <a:pPr marL="0" indent="0" algn="l">
              <a:lnSpc>
                <a:spcPts val="1450"/>
              </a:lnSpc>
              <a:buNone/>
            </a:pPr>
            <a:r>
              <a:rPr lang="en-US" sz="1450" dirty="0">
                <a:solidFill>
                  <a:srgbClr val="6E6666"/>
                </a:solidFill>
                <a:latin typeface="Poppins" pitchFamily="34" charset="0"/>
                <a:ea typeface="Poppins" pitchFamily="34" charset="-122"/>
                <a:cs typeface="Poppins" pitchFamily="34" charset="-120"/>
              </a:rPr>
              <a:t>Casual Riders</a:t>
            </a:r>
            <a:endParaRPr lang="en-US" sz="1450" dirty="0"/>
          </a:p>
        </p:txBody>
      </p:sp>
      <p:sp>
        <p:nvSpPr>
          <p:cNvPr id="8" name="Text 5"/>
          <p:cNvSpPr/>
          <p:nvPr/>
        </p:nvSpPr>
        <p:spPr>
          <a:xfrm>
            <a:off x="8238173" y="2651165"/>
            <a:ext cx="3332917" cy="416481"/>
          </a:xfrm>
          <a:prstGeom prst="rect">
            <a:avLst/>
          </a:prstGeom>
          <a:noFill/>
          <a:ln/>
        </p:spPr>
        <p:txBody>
          <a:bodyPr wrap="none" lIns="0" tIns="0" rIns="0" bIns="0" rtlCol="0" anchor="t"/>
          <a:lstStyle/>
          <a:p>
            <a:pPr marL="0" indent="0" algn="l">
              <a:lnSpc>
                <a:spcPts val="3250"/>
              </a:lnSpc>
              <a:buNone/>
            </a:pPr>
            <a:r>
              <a:rPr lang="en-US" sz="2600" dirty="0">
                <a:solidFill>
                  <a:srgbClr val="787878"/>
                </a:solidFill>
                <a:latin typeface="Baskervville" pitchFamily="34" charset="0"/>
                <a:ea typeface="Baskervville" pitchFamily="34" charset="-122"/>
                <a:cs typeface="Baskervville" pitchFamily="34" charset="-120"/>
              </a:rPr>
              <a:t>Strategic Implications</a:t>
            </a:r>
            <a:endParaRPr lang="en-US" sz="2600" dirty="0"/>
          </a:p>
        </p:txBody>
      </p:sp>
      <p:sp>
        <p:nvSpPr>
          <p:cNvPr id="9" name="Text 6"/>
          <p:cNvSpPr/>
          <p:nvPr/>
        </p:nvSpPr>
        <p:spPr>
          <a:xfrm>
            <a:off x="8238173" y="3253026"/>
            <a:ext cx="5750600" cy="1186815"/>
          </a:xfrm>
          <a:prstGeom prst="rect">
            <a:avLst/>
          </a:prstGeom>
          <a:noFill/>
          <a:ln/>
        </p:spPr>
        <p:txBody>
          <a:bodyPr wrap="square" lIns="0" tIns="0" rIns="0" bIns="0" rtlCol="0" anchor="t"/>
          <a:lstStyle/>
          <a:p>
            <a:pPr marL="0" indent="0" algn="l">
              <a:lnSpc>
                <a:spcPts val="2300"/>
              </a:lnSpc>
              <a:buNone/>
            </a:pPr>
            <a:r>
              <a:rPr lang="en-US" sz="1450" dirty="0">
                <a:solidFill>
                  <a:srgbClr val="6E6666"/>
                </a:solidFill>
                <a:latin typeface="Poppins" pitchFamily="34" charset="0"/>
                <a:ea typeface="Poppins" pitchFamily="34" charset="-122"/>
                <a:cs typeface="Poppins" pitchFamily="34" charset="-120"/>
              </a:rPr>
              <a:t>The pie chart reveals that annual members comprise 65% of total rides, while casual riders account for 35% of usage—a substantial segment representing significant growth opportunity.</a:t>
            </a:r>
            <a:endParaRPr lang="en-US" sz="1450" dirty="0"/>
          </a:p>
        </p:txBody>
      </p:sp>
      <p:sp>
        <p:nvSpPr>
          <p:cNvPr id="10" name="Text 7"/>
          <p:cNvSpPr/>
          <p:nvPr/>
        </p:nvSpPr>
        <p:spPr>
          <a:xfrm>
            <a:off x="8238173" y="4606766"/>
            <a:ext cx="5750600" cy="1186815"/>
          </a:xfrm>
          <a:prstGeom prst="rect">
            <a:avLst/>
          </a:prstGeom>
          <a:noFill/>
          <a:ln/>
        </p:spPr>
        <p:txBody>
          <a:bodyPr wrap="square" lIns="0" tIns="0" rIns="0" bIns="0" rtlCol="0" anchor="t"/>
          <a:lstStyle/>
          <a:p>
            <a:pPr marL="0" indent="0" algn="l">
              <a:lnSpc>
                <a:spcPts val="2300"/>
              </a:lnSpc>
              <a:buNone/>
            </a:pPr>
            <a:r>
              <a:rPr lang="en-US" sz="1450" b="1" dirty="0">
                <a:solidFill>
                  <a:srgbClr val="824E5C"/>
                </a:solidFill>
                <a:latin typeface="Poppins" pitchFamily="34" charset="0"/>
                <a:ea typeface="Poppins" pitchFamily="34" charset="-122"/>
                <a:cs typeface="Poppins" pitchFamily="34" charset="-120"/>
              </a:rPr>
              <a:t>Key Takeaway:</a:t>
            </a:r>
            <a:r>
              <a:rPr lang="en-US" sz="1450" dirty="0">
                <a:solidFill>
                  <a:srgbClr val="6E6666"/>
                </a:solidFill>
                <a:latin typeface="Poppins" pitchFamily="34" charset="0"/>
                <a:ea typeface="Poppins" pitchFamily="34" charset="-122"/>
                <a:cs typeface="Poppins" pitchFamily="34" charset="-120"/>
              </a:rPr>
              <a:t> The sizeable casual rider base presents a prime target for membership conversion campaigns, with potential to drive 50%+ revenue growth through strategic marketing.</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6689"/>
          </a:xfrm>
          <a:prstGeom prst="rect">
            <a:avLst/>
          </a:prstGeom>
        </p:spPr>
      </p:pic>
      <p:sp>
        <p:nvSpPr>
          <p:cNvPr id="3" name="Text 0"/>
          <p:cNvSpPr/>
          <p:nvPr/>
        </p:nvSpPr>
        <p:spPr>
          <a:xfrm>
            <a:off x="649129" y="2655570"/>
            <a:ext cx="9668232" cy="749856"/>
          </a:xfrm>
          <a:prstGeom prst="rect">
            <a:avLst/>
          </a:prstGeom>
          <a:noFill/>
          <a:ln/>
        </p:spPr>
        <p:txBody>
          <a:bodyPr wrap="none" lIns="0" tIns="0" rIns="0" bIns="0" rtlCol="0" anchor="t"/>
          <a:lstStyle/>
          <a:p>
            <a:pPr marL="0" indent="0" algn="l">
              <a:lnSpc>
                <a:spcPts val="5900"/>
              </a:lnSpc>
              <a:buNone/>
            </a:pPr>
            <a:r>
              <a:rPr lang="en-US" sz="4700" dirty="0">
                <a:solidFill>
                  <a:srgbClr val="787878"/>
                </a:solidFill>
                <a:latin typeface="Baskervville" pitchFamily="34" charset="0"/>
                <a:ea typeface="Baskervville" pitchFamily="34" charset="-122"/>
                <a:cs typeface="Baskervville" pitchFamily="34" charset="-120"/>
              </a:rPr>
              <a:t>Additional Visualizations &amp; Findings</a:t>
            </a:r>
            <a:endParaRPr lang="en-US" sz="4700" dirty="0"/>
          </a:p>
        </p:txBody>
      </p:sp>
      <p:sp>
        <p:nvSpPr>
          <p:cNvPr id="4" name="Text 1"/>
          <p:cNvSpPr/>
          <p:nvPr/>
        </p:nvSpPr>
        <p:spPr>
          <a:xfrm>
            <a:off x="649129" y="3739277"/>
            <a:ext cx="4304943" cy="550783"/>
          </a:xfrm>
          <a:prstGeom prst="rect">
            <a:avLst/>
          </a:prstGeom>
          <a:noFill/>
          <a:ln/>
        </p:spPr>
        <p:txBody>
          <a:bodyPr wrap="none" lIns="0" tIns="0" rIns="0" bIns="0" rtlCol="0" anchor="t"/>
          <a:lstStyle/>
          <a:p>
            <a:pPr marL="0" indent="0" algn="ctr">
              <a:lnSpc>
                <a:spcPts val="4300"/>
              </a:lnSpc>
              <a:buNone/>
            </a:pPr>
            <a:r>
              <a:rPr lang="en-US" sz="4300" dirty="0">
                <a:solidFill>
                  <a:srgbClr val="6E6666"/>
                </a:solidFill>
                <a:latin typeface="Baskervville" pitchFamily="34" charset="0"/>
                <a:ea typeface="Baskervville" pitchFamily="34" charset="-122"/>
                <a:cs typeface="Baskervville" pitchFamily="34" charset="-120"/>
              </a:rPr>
              <a:t>40%</a:t>
            </a:r>
            <a:endParaRPr lang="en-US" sz="4300" dirty="0"/>
          </a:p>
        </p:txBody>
      </p:sp>
      <p:sp>
        <p:nvSpPr>
          <p:cNvPr id="5" name="Text 2"/>
          <p:cNvSpPr/>
          <p:nvPr/>
        </p:nvSpPr>
        <p:spPr>
          <a:xfrm>
            <a:off x="1211223" y="4498658"/>
            <a:ext cx="3180636" cy="374809"/>
          </a:xfrm>
          <a:prstGeom prst="rect">
            <a:avLst/>
          </a:prstGeom>
          <a:noFill/>
          <a:ln/>
        </p:spPr>
        <p:txBody>
          <a:bodyPr wrap="none" lIns="0" tIns="0" rIns="0" bIns="0" rtlCol="0" anchor="t"/>
          <a:lstStyle/>
          <a:p>
            <a:pPr marL="0" indent="0" algn="ctr">
              <a:lnSpc>
                <a:spcPts val="2950"/>
              </a:lnSpc>
              <a:buNone/>
            </a:pPr>
            <a:r>
              <a:rPr lang="en-US" sz="2350" dirty="0">
                <a:solidFill>
                  <a:srgbClr val="6E6666"/>
                </a:solidFill>
                <a:latin typeface="Baskervville" pitchFamily="34" charset="0"/>
                <a:ea typeface="Baskervville" pitchFamily="34" charset="-122"/>
                <a:cs typeface="Baskervville" pitchFamily="34" charset="-120"/>
              </a:rPr>
              <a:t>Summer Demand Surge</a:t>
            </a:r>
            <a:endParaRPr lang="en-US" sz="2350" dirty="0"/>
          </a:p>
        </p:txBody>
      </p:sp>
      <p:sp>
        <p:nvSpPr>
          <p:cNvPr id="6" name="Text 3"/>
          <p:cNvSpPr/>
          <p:nvPr/>
        </p:nvSpPr>
        <p:spPr>
          <a:xfrm>
            <a:off x="649129" y="4973598"/>
            <a:ext cx="4304943" cy="801172"/>
          </a:xfrm>
          <a:prstGeom prst="rect">
            <a:avLst/>
          </a:prstGeom>
          <a:noFill/>
          <a:ln/>
        </p:spPr>
        <p:txBody>
          <a:bodyPr wrap="square" lIns="0" tIns="0" rIns="0" bIns="0" rtlCol="0" anchor="t"/>
          <a:lstStyle/>
          <a:p>
            <a:pPr marL="0" indent="0" algn="ctr">
              <a:lnSpc>
                <a:spcPts val="2100"/>
              </a:lnSpc>
              <a:buNone/>
            </a:pPr>
            <a:r>
              <a:rPr lang="en-US" sz="1300" dirty="0">
                <a:solidFill>
                  <a:srgbClr val="6E6666"/>
                </a:solidFill>
                <a:latin typeface="Poppins" pitchFamily="34" charset="0"/>
                <a:ea typeface="Poppins" pitchFamily="34" charset="-122"/>
                <a:cs typeface="Poppins" pitchFamily="34" charset="-120"/>
              </a:rPr>
              <a:t>Seasonal analysis shows summer months experience 40% higher ridership compared to winter baseline</a:t>
            </a:r>
            <a:endParaRPr lang="en-US" sz="1300" dirty="0"/>
          </a:p>
        </p:txBody>
      </p:sp>
      <p:sp>
        <p:nvSpPr>
          <p:cNvPr id="7" name="Text 4"/>
          <p:cNvSpPr/>
          <p:nvPr/>
        </p:nvSpPr>
        <p:spPr>
          <a:xfrm>
            <a:off x="5162669" y="3739277"/>
            <a:ext cx="4304943" cy="550783"/>
          </a:xfrm>
          <a:prstGeom prst="rect">
            <a:avLst/>
          </a:prstGeom>
          <a:noFill/>
          <a:ln/>
        </p:spPr>
        <p:txBody>
          <a:bodyPr wrap="none" lIns="0" tIns="0" rIns="0" bIns="0" rtlCol="0" anchor="t"/>
          <a:lstStyle/>
          <a:p>
            <a:pPr marL="0" indent="0" algn="ctr">
              <a:lnSpc>
                <a:spcPts val="4300"/>
              </a:lnSpc>
              <a:buNone/>
            </a:pPr>
            <a:r>
              <a:rPr lang="en-US" sz="4300" dirty="0">
                <a:solidFill>
                  <a:srgbClr val="6E6666"/>
                </a:solidFill>
                <a:latin typeface="Baskervville" pitchFamily="34" charset="0"/>
                <a:ea typeface="Baskervville" pitchFamily="34" charset="-122"/>
                <a:cs typeface="Baskervville" pitchFamily="34" charset="-120"/>
              </a:rPr>
              <a:t>2.3x</a:t>
            </a:r>
            <a:endParaRPr lang="en-US" sz="4300" dirty="0"/>
          </a:p>
        </p:txBody>
      </p:sp>
      <p:sp>
        <p:nvSpPr>
          <p:cNvPr id="8" name="Text 5"/>
          <p:cNvSpPr/>
          <p:nvPr/>
        </p:nvSpPr>
        <p:spPr>
          <a:xfrm>
            <a:off x="5736431" y="4498658"/>
            <a:ext cx="3157299" cy="374809"/>
          </a:xfrm>
          <a:prstGeom prst="rect">
            <a:avLst/>
          </a:prstGeom>
          <a:noFill/>
          <a:ln/>
        </p:spPr>
        <p:txBody>
          <a:bodyPr wrap="none" lIns="0" tIns="0" rIns="0" bIns="0" rtlCol="0" anchor="t"/>
          <a:lstStyle/>
          <a:p>
            <a:pPr marL="0" indent="0" algn="ctr">
              <a:lnSpc>
                <a:spcPts val="2950"/>
              </a:lnSpc>
              <a:buNone/>
            </a:pPr>
            <a:r>
              <a:rPr lang="en-US" sz="2350" dirty="0">
                <a:solidFill>
                  <a:srgbClr val="6E6666"/>
                </a:solidFill>
                <a:latin typeface="Baskervville" pitchFamily="34" charset="0"/>
                <a:ea typeface="Baskervville" pitchFamily="34" charset="-122"/>
                <a:cs typeface="Baskervville" pitchFamily="34" charset="-120"/>
              </a:rPr>
              <a:t>Electric Bike Preference</a:t>
            </a:r>
            <a:endParaRPr lang="en-US" sz="2350" dirty="0"/>
          </a:p>
        </p:txBody>
      </p:sp>
      <p:sp>
        <p:nvSpPr>
          <p:cNvPr id="9" name="Text 6"/>
          <p:cNvSpPr/>
          <p:nvPr/>
        </p:nvSpPr>
        <p:spPr>
          <a:xfrm>
            <a:off x="5162669" y="4973598"/>
            <a:ext cx="4304943" cy="534114"/>
          </a:xfrm>
          <a:prstGeom prst="rect">
            <a:avLst/>
          </a:prstGeom>
          <a:noFill/>
          <a:ln/>
        </p:spPr>
        <p:txBody>
          <a:bodyPr wrap="square" lIns="0" tIns="0" rIns="0" bIns="0" rtlCol="0" anchor="t"/>
          <a:lstStyle/>
          <a:p>
            <a:pPr marL="0" indent="0" algn="ctr">
              <a:lnSpc>
                <a:spcPts val="2100"/>
              </a:lnSpc>
              <a:buNone/>
            </a:pPr>
            <a:r>
              <a:rPr lang="en-US" sz="1300" dirty="0">
                <a:solidFill>
                  <a:srgbClr val="6E6666"/>
                </a:solidFill>
                <a:latin typeface="Poppins" pitchFamily="34" charset="0"/>
                <a:ea typeface="Poppins" pitchFamily="34" charset="-122"/>
                <a:cs typeface="Poppins" pitchFamily="34" charset="-120"/>
              </a:rPr>
              <a:t>Electric bikes show 2.3x higher selection rate among casual riders versus standard bikes</a:t>
            </a:r>
            <a:endParaRPr lang="en-US" sz="1300" dirty="0"/>
          </a:p>
        </p:txBody>
      </p:sp>
      <p:sp>
        <p:nvSpPr>
          <p:cNvPr id="10" name="Text 7"/>
          <p:cNvSpPr/>
          <p:nvPr/>
        </p:nvSpPr>
        <p:spPr>
          <a:xfrm>
            <a:off x="9676209" y="3739277"/>
            <a:ext cx="4304943" cy="550783"/>
          </a:xfrm>
          <a:prstGeom prst="rect">
            <a:avLst/>
          </a:prstGeom>
          <a:noFill/>
          <a:ln/>
        </p:spPr>
        <p:txBody>
          <a:bodyPr wrap="none" lIns="0" tIns="0" rIns="0" bIns="0" rtlCol="0" anchor="t"/>
          <a:lstStyle/>
          <a:p>
            <a:pPr marL="0" indent="0" algn="ctr">
              <a:lnSpc>
                <a:spcPts val="4300"/>
              </a:lnSpc>
              <a:buNone/>
            </a:pPr>
            <a:r>
              <a:rPr lang="en-US" sz="4300" dirty="0">
                <a:solidFill>
                  <a:srgbClr val="6E6666"/>
                </a:solidFill>
                <a:latin typeface="Baskervville" pitchFamily="34" charset="0"/>
                <a:ea typeface="Baskervville" pitchFamily="34" charset="-122"/>
                <a:cs typeface="Baskervville" pitchFamily="34" charset="-120"/>
              </a:rPr>
              <a:t>15</a:t>
            </a:r>
            <a:endParaRPr lang="en-US" sz="4300" dirty="0"/>
          </a:p>
        </p:txBody>
      </p:sp>
      <p:sp>
        <p:nvSpPr>
          <p:cNvPr id="11" name="Text 8"/>
          <p:cNvSpPr/>
          <p:nvPr/>
        </p:nvSpPr>
        <p:spPr>
          <a:xfrm>
            <a:off x="10053161" y="4498658"/>
            <a:ext cx="3551039" cy="374809"/>
          </a:xfrm>
          <a:prstGeom prst="rect">
            <a:avLst/>
          </a:prstGeom>
          <a:noFill/>
          <a:ln/>
        </p:spPr>
        <p:txBody>
          <a:bodyPr wrap="none" lIns="0" tIns="0" rIns="0" bIns="0" rtlCol="0" anchor="t"/>
          <a:lstStyle/>
          <a:p>
            <a:pPr marL="0" indent="0" algn="ctr">
              <a:lnSpc>
                <a:spcPts val="2950"/>
              </a:lnSpc>
              <a:buNone/>
            </a:pPr>
            <a:r>
              <a:rPr lang="en-US" sz="2350" dirty="0">
                <a:solidFill>
                  <a:srgbClr val="6E6666"/>
                </a:solidFill>
                <a:latin typeface="Baskervville" pitchFamily="34" charset="0"/>
                <a:ea typeface="Baskervville" pitchFamily="34" charset="-122"/>
                <a:cs typeface="Baskervville" pitchFamily="34" charset="-120"/>
              </a:rPr>
              <a:t>Top Station Concentration</a:t>
            </a:r>
            <a:endParaRPr lang="en-US" sz="2350" dirty="0"/>
          </a:p>
        </p:txBody>
      </p:sp>
      <p:sp>
        <p:nvSpPr>
          <p:cNvPr id="12" name="Text 9"/>
          <p:cNvSpPr/>
          <p:nvPr/>
        </p:nvSpPr>
        <p:spPr>
          <a:xfrm>
            <a:off x="9676209" y="4973598"/>
            <a:ext cx="4304943" cy="534114"/>
          </a:xfrm>
          <a:prstGeom prst="rect">
            <a:avLst/>
          </a:prstGeom>
          <a:noFill/>
          <a:ln/>
        </p:spPr>
        <p:txBody>
          <a:bodyPr wrap="square" lIns="0" tIns="0" rIns="0" bIns="0" rtlCol="0" anchor="t"/>
          <a:lstStyle/>
          <a:p>
            <a:pPr marL="0" indent="0" algn="ctr">
              <a:lnSpc>
                <a:spcPts val="2100"/>
              </a:lnSpc>
              <a:buNone/>
            </a:pPr>
            <a:r>
              <a:rPr lang="en-US" sz="1300" dirty="0">
                <a:solidFill>
                  <a:srgbClr val="6E6666"/>
                </a:solidFill>
                <a:latin typeface="Poppins" pitchFamily="34" charset="0"/>
                <a:ea typeface="Poppins" pitchFamily="34" charset="-122"/>
                <a:cs typeface="Poppins" pitchFamily="34" charset="-120"/>
              </a:rPr>
              <a:t>Just 15 stations account for 45% of all system rides, indicating highly concentrated demand</a:t>
            </a:r>
            <a:endParaRPr lang="en-US" sz="1300" dirty="0"/>
          </a:p>
        </p:txBody>
      </p:sp>
      <p:sp>
        <p:nvSpPr>
          <p:cNvPr id="13" name="Text 10"/>
          <p:cNvSpPr/>
          <p:nvPr/>
        </p:nvSpPr>
        <p:spPr>
          <a:xfrm>
            <a:off x="649129" y="5962531"/>
            <a:ext cx="13332143" cy="534114"/>
          </a:xfrm>
          <a:prstGeom prst="rect">
            <a:avLst/>
          </a:prstGeom>
          <a:noFill/>
          <a:ln/>
        </p:spPr>
        <p:txBody>
          <a:bodyPr wrap="square" lIns="0" tIns="0" rIns="0" bIns="0" rtlCol="0" anchor="t"/>
          <a:lstStyle/>
          <a:p>
            <a:pPr marL="0" indent="0" algn="l">
              <a:lnSpc>
                <a:spcPts val="2100"/>
              </a:lnSpc>
              <a:buNone/>
            </a:pPr>
            <a:r>
              <a:rPr lang="en-US" sz="1300" dirty="0">
                <a:solidFill>
                  <a:srgbClr val="6E6666"/>
                </a:solidFill>
                <a:latin typeface="Poppins" pitchFamily="34" charset="0"/>
                <a:ea typeface="Poppins" pitchFamily="34" charset="-122"/>
                <a:cs typeface="Poppins" pitchFamily="34" charset="-120"/>
              </a:rPr>
              <a:t>Bar charts analyzing rides by bike type reveal strong preferences for electric bikes, particularly among casual riders seeking convenience. Geographic visualizations highlight opportunity zones for expansion and rebalancing strategies.</a:t>
            </a:r>
            <a:endParaRPr lang="en-US" sz="1300" dirty="0"/>
          </a:p>
        </p:txBody>
      </p:sp>
      <p:sp>
        <p:nvSpPr>
          <p:cNvPr id="14" name="Shape 11"/>
          <p:cNvSpPr/>
          <p:nvPr/>
        </p:nvSpPr>
        <p:spPr>
          <a:xfrm>
            <a:off x="649129" y="6684407"/>
            <a:ext cx="13332143" cy="976313"/>
          </a:xfrm>
          <a:prstGeom prst="roundRect">
            <a:avLst>
              <a:gd name="adj" fmla="val 25648"/>
            </a:avLst>
          </a:prstGeom>
          <a:solidFill>
            <a:srgbClr val="E2CFD4"/>
          </a:solidFill>
          <a:ln/>
        </p:spPr>
      </p:sp>
      <p:pic>
        <p:nvPicPr>
          <p:cNvPr id="15" name="Image 1" descr="preencoded.png"/>
          <p:cNvPicPr>
            <a:picLocks noChangeAspect="1"/>
          </p:cNvPicPr>
          <p:nvPr/>
        </p:nvPicPr>
        <p:blipFill>
          <a:blip r:embed="rId4"/>
          <a:stretch>
            <a:fillRect/>
          </a:stretch>
        </p:blipFill>
        <p:spPr>
          <a:xfrm>
            <a:off x="816054" y="6937415"/>
            <a:ext cx="208598" cy="166926"/>
          </a:xfrm>
          <a:prstGeom prst="rect">
            <a:avLst/>
          </a:prstGeom>
        </p:spPr>
      </p:pic>
      <p:sp>
        <p:nvSpPr>
          <p:cNvPr id="16" name="Text 12"/>
          <p:cNvSpPr/>
          <p:nvPr/>
        </p:nvSpPr>
        <p:spPr>
          <a:xfrm>
            <a:off x="1191578" y="6893004"/>
            <a:ext cx="12622768" cy="534114"/>
          </a:xfrm>
          <a:prstGeom prst="rect">
            <a:avLst/>
          </a:prstGeom>
          <a:noFill/>
          <a:ln/>
        </p:spPr>
        <p:txBody>
          <a:bodyPr wrap="square" lIns="0" tIns="0" rIns="0" bIns="0" rtlCol="0" anchor="t"/>
          <a:lstStyle/>
          <a:p>
            <a:pPr marL="0" indent="0" algn="l">
              <a:lnSpc>
                <a:spcPts val="2100"/>
              </a:lnSpc>
              <a:buNone/>
            </a:pPr>
            <a:r>
              <a:rPr lang="en-US" sz="1300" b="1" dirty="0">
                <a:solidFill>
                  <a:srgbClr val="000000"/>
                </a:solidFill>
                <a:latin typeface="Poppins" pitchFamily="34" charset="0"/>
                <a:ea typeface="Poppins" pitchFamily="34" charset="-122"/>
                <a:cs typeface="Poppins" pitchFamily="34" charset="-120"/>
              </a:rPr>
              <a:t>Data-Driven Recommendations:</a:t>
            </a:r>
            <a:r>
              <a:rPr lang="en-US" sz="1300" dirty="0">
                <a:solidFill>
                  <a:srgbClr val="000000"/>
                </a:solidFill>
                <a:latin typeface="Poppins" pitchFamily="34" charset="0"/>
                <a:ea typeface="Poppins" pitchFamily="34" charset="-122"/>
                <a:cs typeface="Poppins" pitchFamily="34" charset="-120"/>
              </a:rPr>
              <a:t> Insights enable targeted marketing campaigns, dynamic pricing strategies, and optimized fleet allocation across peak demand periods and high-traffic locations.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780</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Baskervville Light</vt:lpstr>
      <vt:lpstr>Arial</vt:lpstr>
      <vt:lpstr>Baskervville</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VANSHITA</dc:creator>
  <cp:lastModifiedBy>Vanshita Verma</cp:lastModifiedBy>
  <cp:revision>1</cp:revision>
  <dcterms:created xsi:type="dcterms:W3CDTF">2025-10-23T14:52:08Z</dcterms:created>
  <dcterms:modified xsi:type="dcterms:W3CDTF">2025-10-23T14:54:44Z</dcterms:modified>
</cp:coreProperties>
</file>